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6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6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9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9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8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5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1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0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0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51D68-EC4E-DE4C-AF17-4DA89AB043E6}" type="datetimeFigureOut">
              <a:rPr lang="en-US" smtClean="0"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12B5-50DC-4A49-A927-2AC8B45B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8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Mathematical Preliminaries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5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Claudia Gonzalez-</a:t>
            </a:r>
            <a:r>
              <a:rPr lang="en-US" dirty="0" err="1" smtClean="0"/>
              <a:t>Valejo</a:t>
            </a:r>
            <a:r>
              <a:rPr lang="en-US" dirty="0" smtClean="0"/>
              <a:t> </a:t>
            </a:r>
            <a:r>
              <a:rPr lang="en-US" dirty="0" err="1" smtClean="0"/>
              <a:t>ChoiceData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71 participants</a:t>
            </a:r>
          </a:p>
          <a:p>
            <a:r>
              <a:rPr lang="en-US" dirty="0" smtClean="0"/>
              <a:t>60 choice pairs</a:t>
            </a:r>
          </a:p>
          <a:p>
            <a:r>
              <a:rPr lang="en-US" dirty="0" smtClean="0"/>
              <a:t>One attribute is a quality attribute</a:t>
            </a:r>
          </a:p>
          <a:p>
            <a:r>
              <a:rPr lang="en-US" dirty="0" smtClean="0"/>
              <a:t>The other is a cost attribute</a:t>
            </a:r>
          </a:p>
          <a:p>
            <a:r>
              <a:rPr lang="en-US" dirty="0" smtClean="0"/>
              <a:t>E.g. Data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sz="2600" dirty="0" smtClean="0"/>
              <a:t> </a:t>
            </a:r>
            <a:r>
              <a:rPr lang="en-US" sz="2600" dirty="0" err="1" smtClean="0"/>
              <a:t>freq</a:t>
            </a:r>
            <a:r>
              <a:rPr lang="en-US" sz="2600" dirty="0" smtClean="0"/>
              <a:t>    A Chip size   A Cost       B Chip size  B Cost </a:t>
            </a:r>
          </a:p>
          <a:p>
            <a:pPr marL="0" indent="0">
              <a:buNone/>
            </a:pPr>
            <a:r>
              <a:rPr lang="en-US" sz="2600" dirty="0" smtClean="0"/>
              <a:t>    9.0000   75.0000      110.0000  72.0000       84.0000</a:t>
            </a:r>
          </a:p>
          <a:p>
            <a:pPr marL="0" indent="0">
              <a:buNone/>
            </a:pPr>
            <a:r>
              <a:rPr lang="en-US" sz="2600" dirty="0" smtClean="0"/>
              <a:t>   23.0000  55.0000      59.0000    45.0000       36.5000</a:t>
            </a:r>
          </a:p>
          <a:p>
            <a:pPr marL="0" indent="0">
              <a:buNone/>
            </a:pPr>
            <a:r>
              <a:rPr lang="en-US" dirty="0" smtClean="0"/>
              <a:t>   …</a:t>
            </a:r>
          </a:p>
        </p:txBody>
      </p:sp>
    </p:spTree>
    <p:extLst>
      <p:ext uri="{BB962C8B-B14F-4D97-AF65-F5344CB8AC3E}">
        <p14:creationId xmlns:p14="http://schemas.microsoft.com/office/powerpoint/2010/main" val="227836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group data</a:t>
            </a:r>
          </a:p>
          <a:p>
            <a:pPr lvl="1"/>
            <a:r>
              <a:rPr lang="en-US" dirty="0" smtClean="0"/>
              <a:t>Assumes homogeneity</a:t>
            </a:r>
          </a:p>
          <a:p>
            <a:r>
              <a:rPr lang="en-US" dirty="0" smtClean="0"/>
              <a:t>Analyze individual data</a:t>
            </a:r>
          </a:p>
          <a:p>
            <a:pPr lvl="1"/>
            <a:r>
              <a:rPr lang="en-US" dirty="0" smtClean="0"/>
              <a:t>Requires lost of replications </a:t>
            </a:r>
          </a:p>
          <a:p>
            <a:r>
              <a:rPr lang="en-US" dirty="0" smtClean="0"/>
              <a:t>Hierarchical or mixture model analysis</a:t>
            </a:r>
          </a:p>
          <a:p>
            <a:pPr lvl="1"/>
            <a:r>
              <a:rPr lang="en-US" dirty="0" smtClean="0"/>
              <a:t>Requires distribution assumptions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1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dirty="0" smtClean="0"/>
              <a:t> = predictors for condition j</a:t>
            </a:r>
          </a:p>
          <a:p>
            <a:pPr lvl="1"/>
            <a:r>
              <a:rPr lang="en-US" dirty="0" smtClean="0"/>
              <a:t>E.g. values on quality , cost</a:t>
            </a:r>
            <a:endParaRPr lang="en-US" dirty="0"/>
          </a:p>
          <a:p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r>
              <a:rPr lang="en-US" dirty="0" smtClean="0"/>
              <a:t> = observed proportion for condition j</a:t>
            </a:r>
          </a:p>
          <a:p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r>
              <a:rPr lang="en-US" dirty="0" smtClean="0"/>
              <a:t>’ = predicted proportion</a:t>
            </a:r>
          </a:p>
          <a:p>
            <a:r>
              <a:rPr lang="en-US" dirty="0" err="1" smtClean="0"/>
              <a:t>θ</a:t>
            </a:r>
            <a:r>
              <a:rPr lang="en-US" dirty="0" smtClean="0"/>
              <a:t> = parameter vector </a:t>
            </a:r>
          </a:p>
          <a:p>
            <a:pPr lvl="1"/>
            <a:r>
              <a:rPr lang="en-US" dirty="0" smtClean="0"/>
              <a:t>Weights, utility parameters, </a:t>
            </a:r>
            <a:r>
              <a:rPr lang="en-US" dirty="0" err="1" smtClean="0"/>
              <a:t>ect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F(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dirty="0" err="1" smtClean="0"/>
              <a:t>|θ</a:t>
            </a:r>
            <a:r>
              <a:rPr lang="en-US" dirty="0" smtClean="0"/>
              <a:t>) = prediction for condition 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with respect to parameters: </a:t>
            </a:r>
          </a:p>
          <a:p>
            <a:pPr marL="0" indent="0">
              <a:buNone/>
            </a:pPr>
            <a:r>
              <a:rPr lang="en-US" dirty="0" smtClean="0"/>
              <a:t>F(</a:t>
            </a:r>
            <a:r>
              <a:rPr lang="en-US" dirty="0" err="1" smtClean="0"/>
              <a:t>X|θ</a:t>
            </a:r>
            <a:r>
              <a:rPr lang="en-US" dirty="0" smtClean="0"/>
              <a:t>)= θ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+ θ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2 </a:t>
            </a:r>
            <a:r>
              <a:rPr lang="en-US" dirty="0" smtClean="0"/>
              <a:t>+ θ</a:t>
            </a:r>
            <a:r>
              <a:rPr lang="en-US" baseline="-25000" dirty="0" smtClean="0"/>
              <a:t>3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+ θ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2</a:t>
            </a:r>
          </a:p>
          <a:p>
            <a:pPr marL="0" indent="0">
              <a:buNone/>
            </a:pPr>
            <a:endParaRPr lang="en-US" baseline="30000" dirty="0" smtClean="0"/>
          </a:p>
          <a:p>
            <a:pPr marL="0" indent="0">
              <a:buNone/>
            </a:pPr>
            <a:r>
              <a:rPr lang="en-US" dirty="0" smtClean="0"/>
              <a:t>F(X|aθ</a:t>
            </a:r>
            <a:r>
              <a:rPr lang="en-US" baseline="-25000" dirty="0" smtClean="0"/>
              <a:t>1</a:t>
            </a:r>
            <a:r>
              <a:rPr lang="en-US" dirty="0" smtClean="0"/>
              <a:t>+bθ</a:t>
            </a:r>
            <a:r>
              <a:rPr lang="en-US" baseline="-25000" dirty="0"/>
              <a:t>2</a:t>
            </a:r>
            <a:r>
              <a:rPr lang="en-US" dirty="0" smtClean="0"/>
              <a:t>) = </a:t>
            </a:r>
            <a:r>
              <a:rPr lang="en-US" dirty="0" err="1" smtClean="0"/>
              <a:t>aF</a:t>
            </a:r>
            <a:r>
              <a:rPr lang="en-US" dirty="0" smtClean="0"/>
              <a:t>(X|θ</a:t>
            </a:r>
            <a:r>
              <a:rPr lang="en-US" baseline="-25000" dirty="0" smtClean="0"/>
              <a:t>1</a:t>
            </a:r>
            <a:r>
              <a:rPr lang="en-US" dirty="0" smtClean="0"/>
              <a:t>) +</a:t>
            </a:r>
            <a:r>
              <a:rPr lang="en-US" dirty="0" err="1" smtClean="0"/>
              <a:t>bF</a:t>
            </a:r>
            <a:r>
              <a:rPr lang="en-US" dirty="0" smtClean="0"/>
              <a:t>(X|θ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Nonlinear</a:t>
            </a:r>
          </a:p>
          <a:p>
            <a:pPr marL="0" indent="0">
              <a:buNone/>
            </a:pPr>
            <a:r>
              <a:rPr lang="en-US" dirty="0" smtClean="0"/>
              <a:t>F(</a:t>
            </a:r>
            <a:r>
              <a:rPr lang="en-US" dirty="0" err="1" smtClean="0"/>
              <a:t>X|θ</a:t>
            </a:r>
            <a:r>
              <a:rPr lang="en-US" dirty="0" smtClean="0"/>
              <a:t>)= exp(θ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) /  [exp(θ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) +exp(θ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) ]</a:t>
            </a:r>
          </a:p>
          <a:p>
            <a:pPr marL="0" indent="0">
              <a:buNone/>
            </a:pPr>
            <a:r>
              <a:rPr lang="en-US" dirty="0" smtClean="0"/>
              <a:t>F(X|aθ</a:t>
            </a:r>
            <a:r>
              <a:rPr lang="en-US" baseline="-25000" dirty="0" smtClean="0"/>
              <a:t>1</a:t>
            </a:r>
            <a:r>
              <a:rPr lang="en-US" dirty="0" smtClean="0"/>
              <a:t>+bθ</a:t>
            </a:r>
            <a:r>
              <a:rPr lang="en-US" baseline="-25000" dirty="0" smtClean="0"/>
              <a:t>2</a:t>
            </a:r>
            <a:r>
              <a:rPr lang="en-US" dirty="0" smtClean="0"/>
              <a:t>) ≠ </a:t>
            </a:r>
            <a:r>
              <a:rPr lang="en-US" dirty="0" err="1" smtClean="0"/>
              <a:t>aF</a:t>
            </a:r>
            <a:r>
              <a:rPr lang="en-US" dirty="0" smtClean="0"/>
              <a:t>(X|θ</a:t>
            </a:r>
            <a:r>
              <a:rPr lang="en-US" baseline="-25000" dirty="0" smtClean="0"/>
              <a:t>1</a:t>
            </a:r>
            <a:r>
              <a:rPr lang="en-US" dirty="0" smtClean="0"/>
              <a:t>) +</a:t>
            </a:r>
            <a:r>
              <a:rPr lang="en-US" dirty="0" err="1" smtClean="0"/>
              <a:t>bF</a:t>
            </a:r>
            <a:r>
              <a:rPr lang="en-US" dirty="0" smtClean="0"/>
              <a:t>(X|θ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88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Model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A nested within model B</a:t>
            </a:r>
          </a:p>
          <a:p>
            <a:pPr lvl="1"/>
            <a:r>
              <a:rPr lang="en-US" dirty="0" smtClean="0"/>
              <a:t>Predictions of model A are a special case of predictions of model B</a:t>
            </a:r>
          </a:p>
          <a:p>
            <a:r>
              <a:rPr lang="en-US" dirty="0" smtClean="0"/>
              <a:t>Model A non nested within model B</a:t>
            </a:r>
          </a:p>
          <a:p>
            <a:pPr lvl="1"/>
            <a:r>
              <a:rPr lang="en-US" dirty="0" smtClean="0"/>
              <a:t>One model is not a special case of the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7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Least Squares</a:t>
            </a:r>
          </a:p>
          <a:p>
            <a:pPr marL="457200" lvl="1" indent="0">
              <a:buNone/>
            </a:pPr>
            <a:r>
              <a:rPr lang="en-US" dirty="0" smtClean="0"/>
              <a:t>Find </a:t>
            </a:r>
            <a:r>
              <a:rPr lang="en-US" dirty="0" err="1" smtClean="0"/>
              <a:t>θ</a:t>
            </a:r>
            <a:r>
              <a:rPr lang="en-US" dirty="0" smtClean="0"/>
              <a:t> to Min SSE = sum of [</a:t>
            </a:r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r>
              <a:rPr lang="en-US" dirty="0" smtClean="0"/>
              <a:t> –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r>
              <a:rPr lang="en-US" dirty="0" smtClean="0"/>
              <a:t>’]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marL="514350" indent="-457200"/>
            <a:r>
              <a:rPr lang="en-US" dirty="0" err="1" smtClean="0"/>
              <a:t>Wgt</a:t>
            </a:r>
            <a:r>
              <a:rPr lang="en-US" dirty="0" smtClean="0"/>
              <a:t> Sum of squares / Chi Square</a:t>
            </a:r>
          </a:p>
          <a:p>
            <a:pPr marL="457200" lvl="1" indent="0">
              <a:buNone/>
            </a:pPr>
            <a:r>
              <a:rPr lang="en-US" dirty="0" smtClean="0"/>
              <a:t>Find </a:t>
            </a:r>
            <a:r>
              <a:rPr lang="en-US" dirty="0" err="1" smtClean="0"/>
              <a:t>θ</a:t>
            </a:r>
            <a:r>
              <a:rPr lang="en-US" dirty="0" smtClean="0"/>
              <a:t> to Min WSSE = sum of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j</a:t>
            </a:r>
            <a:r>
              <a:rPr lang="en-US" dirty="0" smtClean="0"/>
              <a:t>[</a:t>
            </a:r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r>
              <a:rPr lang="en-US" dirty="0" smtClean="0"/>
              <a:t> –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r>
              <a:rPr lang="en-US" dirty="0" smtClean="0"/>
              <a:t>’]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marL="514350" indent="-457200"/>
            <a:r>
              <a:rPr lang="en-US" dirty="0" smtClean="0"/>
              <a:t>Maximum likelihood</a:t>
            </a:r>
          </a:p>
          <a:p>
            <a:pPr marL="5715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Find </a:t>
            </a:r>
            <a:r>
              <a:rPr lang="en-US" sz="2800" dirty="0" err="1" smtClean="0"/>
              <a:t>θ</a:t>
            </a:r>
            <a:r>
              <a:rPr lang="en-US" sz="2800" dirty="0" smtClean="0"/>
              <a:t> to min G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sum of -2ln(</a:t>
            </a:r>
            <a:r>
              <a:rPr lang="en-US" sz="2800" dirty="0" err="1" smtClean="0"/>
              <a:t>Pr</a:t>
            </a:r>
            <a:r>
              <a:rPr lang="en-US" sz="2800" dirty="0" smtClean="0"/>
              <a:t>[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j</a:t>
            </a:r>
            <a:r>
              <a:rPr lang="en-US" sz="2800" dirty="0"/>
              <a:t> </a:t>
            </a:r>
            <a:r>
              <a:rPr lang="en-US" sz="2800" dirty="0" smtClean="0"/>
              <a:t>|</a:t>
            </a:r>
            <a:r>
              <a:rPr lang="en-US" sz="2800" dirty="0" err="1" smtClean="0"/>
              <a:t>θ</a:t>
            </a:r>
            <a:r>
              <a:rPr lang="en-US" sz="2800" dirty="0" smtClean="0"/>
              <a:t>])</a:t>
            </a:r>
          </a:p>
          <a:p>
            <a:pPr marL="514350" indent="-457200"/>
            <a:r>
              <a:rPr lang="en-US" dirty="0" smtClean="0"/>
              <a:t>Bayesian Estimation</a:t>
            </a:r>
          </a:p>
          <a:p>
            <a:pPr marL="457200" lvl="1" indent="0">
              <a:buNone/>
            </a:pPr>
            <a:r>
              <a:rPr lang="en-US" dirty="0" smtClean="0"/>
              <a:t>Find </a:t>
            </a:r>
            <a:r>
              <a:rPr lang="en-US" dirty="0" err="1" smtClean="0"/>
              <a:t>Pr</a:t>
            </a:r>
            <a:r>
              <a:rPr lang="en-US" dirty="0" smtClean="0"/>
              <a:t>[ </a:t>
            </a:r>
            <a:r>
              <a:rPr lang="en-US" dirty="0" err="1" smtClean="0"/>
              <a:t>θ</a:t>
            </a:r>
            <a:r>
              <a:rPr lang="en-US" dirty="0" smtClean="0"/>
              <a:t> | data]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017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Maximum Likelihood for Claudia Data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324655"/>
              </p:ext>
            </p:extLst>
          </p:nvPr>
        </p:nvGraphicFramePr>
        <p:xfrm>
          <a:off x="982663" y="1747838"/>
          <a:ext cx="7142162" cy="369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2476500" imgH="1282700" progId="Equation.DSMT4">
                  <p:embed/>
                </p:oleObj>
              </mc:Choice>
              <mc:Fallback>
                <p:oleObj name="Equation" r:id="rId3" imgW="2476500" imgH="1282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2663" y="1747838"/>
                        <a:ext cx="7142162" cy="369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3885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 =  (1 – SSE)/TSS</a:t>
            </a:r>
          </a:p>
          <a:p>
            <a:r>
              <a:rPr lang="en-US" dirty="0" smtClean="0"/>
              <a:t>Nested Models</a:t>
            </a:r>
          </a:p>
          <a:p>
            <a:pPr marL="457200" lvl="1" indent="0">
              <a:buNone/>
            </a:pPr>
            <a:r>
              <a:rPr lang="en-US" dirty="0" smtClean="0"/>
              <a:t>G(model)</a:t>
            </a:r>
            <a:r>
              <a:rPr lang="en-US" baseline="30000" dirty="0" smtClean="0"/>
              <a:t>2</a:t>
            </a:r>
            <a:r>
              <a:rPr lang="en-US" dirty="0" smtClean="0"/>
              <a:t> = –2⋅lnL(</a:t>
            </a:r>
            <a:r>
              <a:rPr lang="en-US" dirty="0" err="1" smtClean="0"/>
              <a:t>data|model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Chi square = G</a:t>
            </a:r>
            <a:r>
              <a:rPr lang="en-US" baseline="30000" dirty="0" smtClean="0"/>
              <a:t>2</a:t>
            </a:r>
            <a:r>
              <a:rPr lang="en-US" dirty="0" smtClean="0"/>
              <a:t>(complex) – G</a:t>
            </a:r>
            <a:r>
              <a:rPr lang="en-US" baseline="30000" dirty="0" smtClean="0"/>
              <a:t>2</a:t>
            </a:r>
            <a:r>
              <a:rPr lang="en-US" dirty="0" smtClean="0"/>
              <a:t>(simple)  </a:t>
            </a:r>
          </a:p>
          <a:p>
            <a:pPr marL="457200" lvl="1" indent="0">
              <a:buNone/>
            </a:pPr>
            <a:r>
              <a:rPr lang="en-US" dirty="0" err="1" smtClean="0"/>
              <a:t>Df</a:t>
            </a:r>
            <a:r>
              <a:rPr lang="en-US" dirty="0" smtClean="0"/>
              <a:t> = difference in number of parameters</a:t>
            </a:r>
          </a:p>
          <a:p>
            <a:pPr marL="514350" indent="-457200"/>
            <a:r>
              <a:rPr lang="en-US" dirty="0" smtClean="0"/>
              <a:t>Non nested Models</a:t>
            </a:r>
          </a:p>
          <a:p>
            <a:pPr marL="457200" lvl="1" indent="0">
              <a:buNone/>
            </a:pPr>
            <a:r>
              <a:rPr lang="en-US" dirty="0" smtClean="0"/>
              <a:t>BIC(model) = G(model)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ln</a:t>
            </a:r>
            <a:r>
              <a:rPr lang="en-US" dirty="0" smtClean="0"/>
              <a:t>(N) ⋅(no </a:t>
            </a:r>
            <a:r>
              <a:rPr lang="en-US" dirty="0" err="1" smtClean="0"/>
              <a:t>parms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Pick smallest BIC</a:t>
            </a:r>
          </a:p>
        </p:txBody>
      </p:sp>
    </p:spTree>
    <p:extLst>
      <p:ext uri="{BB962C8B-B14F-4D97-AF65-F5344CB8AC3E}">
        <p14:creationId xmlns:p14="http://schemas.microsoft.com/office/powerpoint/2010/main" val="3438672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375</Words>
  <Application>Microsoft Macintosh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MathType 6.0 Equation</vt:lpstr>
      <vt:lpstr>Mathematical Preliminaries</vt:lpstr>
      <vt:lpstr>Claudia Gonzalez-Valejo ChoiceData</vt:lpstr>
      <vt:lpstr>Data Issues</vt:lpstr>
      <vt:lpstr>Model Definitions</vt:lpstr>
      <vt:lpstr>Model Issues</vt:lpstr>
      <vt:lpstr>More Model Issues</vt:lpstr>
      <vt:lpstr>Model Fitting</vt:lpstr>
      <vt:lpstr>Maximum Likelihood for Claudia Data</vt:lpstr>
      <vt:lpstr>Model Comparison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Mathematical Preliminaries</dc:title>
  <dc:creator>Jerome Busemeyer</dc:creator>
  <cp:lastModifiedBy>Jerome Busemeyer</cp:lastModifiedBy>
  <cp:revision>8</cp:revision>
  <dcterms:created xsi:type="dcterms:W3CDTF">2013-09-02T16:12:45Z</dcterms:created>
  <dcterms:modified xsi:type="dcterms:W3CDTF">2013-09-19T15:06:08Z</dcterms:modified>
</cp:coreProperties>
</file>