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87" r:id="rId13"/>
    <p:sldId id="286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BB313-BE1E-4E6D-8A83-AAC46E66A78F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3CB80-8CBE-4815-A023-E900D9D9D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30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ADEC4-1B55-41C0-9569-AD28AEA8999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7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8170D-9F59-42B7-AAD2-C0E2CE16C4C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7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8D161-EF20-4756-9355-0962021B26F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83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B64C2-E284-4CF8-81BD-0FE0336E07D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6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86929-D69F-4B31-A489-4108379164C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5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D0EB9-DE80-49ED-8D56-E62A286CDF9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9E1B6-7A29-4EFC-A913-F2CBB4037B5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5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50F7B-D97E-4687-8835-678DBA91FF7E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0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A0649-7542-4593-8CC5-124B539F1D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4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A727C-45D8-4F32-A175-0A83C130FB7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9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77B5C-54CD-4311-9A3D-7DE41BA6966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5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E7E8231F-234A-4225-AE90-FF78AE5BA480}" type="slidenum">
              <a:rPr lang="en-US" smtClean="0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05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Utility Theory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3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And to find the Utility of 5 years relative to the best (0 years) and worst (50 years):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probability </a:t>
            </a:r>
            <a:r>
              <a:rPr lang="en-US" i="1" dirty="0"/>
              <a:t>p</a:t>
            </a:r>
            <a:r>
              <a:rPr lang="en-US" dirty="0"/>
              <a:t> that makes you indifferent between</a:t>
            </a:r>
          </a:p>
          <a:p>
            <a:r>
              <a:rPr lang="en-US" dirty="0"/>
              <a:t>A. </a:t>
            </a:r>
            <a:r>
              <a:rPr lang="en-US" i="1" dirty="0"/>
              <a:t>p</a:t>
            </a:r>
            <a:r>
              <a:rPr lang="en-US" dirty="0"/>
              <a:t> chance to receive 0 years, (1-</a:t>
            </a:r>
            <a:r>
              <a:rPr lang="en-US" i="1" dirty="0"/>
              <a:t>p</a:t>
            </a:r>
            <a:r>
              <a:rPr lang="en-US" dirty="0"/>
              <a:t>) chance to receive 50 years.</a:t>
            </a:r>
          </a:p>
          <a:p>
            <a:r>
              <a:rPr lang="en-US" dirty="0"/>
              <a:t>B. Receive 5 for sure.</a:t>
            </a:r>
          </a:p>
          <a:p>
            <a:pPr marL="0" indent="0">
              <a:buNone/>
            </a:pPr>
            <a:r>
              <a:rPr lang="en-US" dirty="0"/>
              <a:t>Suppose </a:t>
            </a:r>
            <a:r>
              <a:rPr lang="en-US" i="1" dirty="0"/>
              <a:t>p</a:t>
            </a:r>
            <a:r>
              <a:rPr lang="en-US" dirty="0"/>
              <a:t> = .98 makes you indifferent, then </a:t>
            </a:r>
          </a:p>
          <a:p>
            <a:pPr marL="0" indent="0">
              <a:buNone/>
            </a:pPr>
            <a:r>
              <a:rPr lang="en-US" i="1" dirty="0"/>
              <a:t>u</a:t>
            </a:r>
            <a:r>
              <a:rPr lang="en-US" dirty="0"/>
              <a:t>( 5 years ) = .98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8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/>
                <a:ea typeface="Times New Roman"/>
              </a:rPr>
              <a:t>Substituting these utilities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EU(Surgery) </a:t>
            </a:r>
          </a:p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= (.9)</a:t>
            </a:r>
            <a:r>
              <a:rPr lang="en-US" i="1" dirty="0">
                <a:effectLst/>
                <a:latin typeface="Times New Roman"/>
                <a:ea typeface="Times New Roman"/>
              </a:rPr>
              <a:t>u</a:t>
            </a:r>
            <a:r>
              <a:rPr lang="en-US" dirty="0">
                <a:effectLst/>
                <a:latin typeface="Times New Roman"/>
                <a:ea typeface="Times New Roman"/>
              </a:rPr>
              <a:t>(0) + (.1)</a:t>
            </a:r>
            <a:r>
              <a:rPr lang="en-US" i="1" dirty="0">
                <a:effectLst/>
                <a:latin typeface="Times New Roman"/>
                <a:ea typeface="Times New Roman"/>
              </a:rPr>
              <a:t>u</a:t>
            </a:r>
            <a:r>
              <a:rPr lang="en-US" dirty="0">
                <a:effectLst/>
                <a:latin typeface="Times New Roman"/>
                <a:ea typeface="Times New Roman"/>
              </a:rPr>
              <a:t>(50) = (.9)(1.0) + (.1)(0) = .900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EU(Therapy) </a:t>
            </a:r>
          </a:p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= (.9)</a:t>
            </a:r>
            <a:r>
              <a:rPr lang="en-US" i="1" dirty="0">
                <a:effectLst/>
                <a:latin typeface="Times New Roman"/>
                <a:ea typeface="Times New Roman"/>
              </a:rPr>
              <a:t>u</a:t>
            </a:r>
            <a:r>
              <a:rPr lang="en-US" dirty="0">
                <a:effectLst/>
                <a:latin typeface="Times New Roman"/>
                <a:ea typeface="Times New Roman"/>
              </a:rPr>
              <a:t>(7) + (.1)</a:t>
            </a:r>
            <a:r>
              <a:rPr lang="en-US" i="1" dirty="0">
                <a:effectLst/>
                <a:latin typeface="Times New Roman"/>
                <a:ea typeface="Times New Roman"/>
              </a:rPr>
              <a:t>u</a:t>
            </a:r>
            <a:r>
              <a:rPr lang="en-US" dirty="0">
                <a:effectLst/>
                <a:latin typeface="Times New Roman"/>
                <a:ea typeface="Times New Roman"/>
              </a:rPr>
              <a:t>(5) = (.9)(.95)+(.1)(.98) = .953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40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 3: Decision Under Uncertainty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97612"/>
              </p:ext>
            </p:extLst>
          </p:nvPr>
        </p:nvGraphicFramePr>
        <p:xfrm>
          <a:off x="1295400" y="2362200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Enemy</a:t>
                      </a:r>
                      <a:r>
                        <a:rPr lang="en-US" baseline="0" dirty="0"/>
                        <a:t> 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Enemy Not Present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False Alarm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not Attack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Correct</a:t>
                      </a:r>
                      <a:r>
                        <a:rPr lang="en-US" baseline="0" dirty="0"/>
                        <a:t> Rejection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419600"/>
            <a:ext cx="64180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Little information available about location of enemy</a:t>
            </a:r>
          </a:p>
          <a:p>
            <a:r>
              <a:rPr lang="en-US" sz="2400" dirty="0"/>
              <a:t>P(Enemy present) is deeply uncertain </a:t>
            </a:r>
          </a:p>
          <a:p>
            <a:r>
              <a:rPr lang="en-US" sz="2400" dirty="0"/>
              <a:t>and people have widely different opinions</a:t>
            </a:r>
          </a:p>
          <a:p>
            <a:r>
              <a:rPr lang="en-US" sz="2400" dirty="0"/>
              <a:t>Must rely on subjective probability judgments</a:t>
            </a:r>
          </a:p>
        </p:txBody>
      </p:sp>
    </p:spTree>
    <p:extLst>
      <p:ext uri="{BB962C8B-B14F-4D97-AF65-F5344CB8AC3E}">
        <p14:creationId xmlns:p14="http://schemas.microsoft.com/office/powerpoint/2010/main" val="78616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Subjective Expected Utility</a:t>
            </a:r>
            <a:br>
              <a:rPr lang="en-US" dirty="0"/>
            </a:br>
            <a:r>
              <a:rPr lang="en-US" dirty="0"/>
              <a:t>(Savage 1954)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981200"/>
            <a:ext cx="495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SEU(Action) = </a:t>
            </a:r>
          </a:p>
          <a:p>
            <a:r>
              <a:rPr lang="en-US" sz="3200" dirty="0"/>
              <a:t>s(Event</a:t>
            </a:r>
            <a:r>
              <a:rPr lang="en-US" sz="3200" baseline="-25000" dirty="0"/>
              <a:t>1</a:t>
            </a:r>
            <a:r>
              <a:rPr lang="en-US" sz="3200" dirty="0"/>
              <a:t>)⋅u(action|E</a:t>
            </a:r>
            <a:r>
              <a:rPr lang="en-US" sz="3200" baseline="-25000" dirty="0"/>
              <a:t>1</a:t>
            </a:r>
            <a:r>
              <a:rPr lang="en-US" sz="3200" dirty="0"/>
              <a:t>) +</a:t>
            </a:r>
          </a:p>
          <a:p>
            <a:r>
              <a:rPr lang="en-US" sz="3200" dirty="0"/>
              <a:t>s(Event</a:t>
            </a:r>
            <a:r>
              <a:rPr lang="en-US" sz="3200" baseline="-25000" dirty="0"/>
              <a:t>2</a:t>
            </a:r>
            <a:r>
              <a:rPr lang="en-US" sz="3200" dirty="0"/>
              <a:t>)⋅u(action|E</a:t>
            </a:r>
            <a:r>
              <a:rPr lang="en-US" sz="3200" baseline="-25000" dirty="0"/>
              <a:t>2</a:t>
            </a:r>
            <a:r>
              <a:rPr lang="en-US" sz="3200" dirty="0"/>
              <a:t>) +</a:t>
            </a:r>
          </a:p>
          <a:p>
            <a:r>
              <a:rPr lang="en-US" sz="3200" dirty="0"/>
              <a:t>s(Event</a:t>
            </a:r>
            <a:r>
              <a:rPr lang="en-US" sz="3200" baseline="-25000" dirty="0"/>
              <a:t>3</a:t>
            </a:r>
            <a:r>
              <a:rPr lang="en-US" sz="3200" dirty="0"/>
              <a:t>)⋅u(action|E</a:t>
            </a:r>
            <a:r>
              <a:rPr lang="en-US" sz="3200" baseline="-25000" dirty="0"/>
              <a:t>3</a:t>
            </a:r>
            <a:r>
              <a:rPr lang="en-US" sz="3200" dirty="0"/>
              <a:t>)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4343400"/>
            <a:ext cx="586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Additive Subjective Probabilities:</a:t>
            </a:r>
          </a:p>
          <a:p>
            <a:endParaRPr lang="en-US" sz="2800" dirty="0"/>
          </a:p>
          <a:p>
            <a:r>
              <a:rPr lang="en-US" sz="2800" dirty="0"/>
              <a:t>If E</a:t>
            </a:r>
            <a:r>
              <a:rPr lang="en-US" sz="2800" baseline="-25000" dirty="0"/>
              <a:t>1</a:t>
            </a:r>
            <a:r>
              <a:rPr lang="en-US" sz="2800" dirty="0"/>
              <a:t> and E</a:t>
            </a:r>
            <a:r>
              <a:rPr lang="en-US" sz="2800" baseline="-25000" dirty="0"/>
              <a:t>2</a:t>
            </a:r>
            <a:r>
              <a:rPr lang="en-US" sz="2800" dirty="0"/>
              <a:t> are mutually exclusive then</a:t>
            </a:r>
          </a:p>
          <a:p>
            <a:r>
              <a:rPr lang="en-US" sz="2800" dirty="0"/>
              <a:t>s(E</a:t>
            </a:r>
            <a:r>
              <a:rPr lang="en-US" sz="2800" baseline="-25000" dirty="0"/>
              <a:t>1</a:t>
            </a:r>
            <a:r>
              <a:rPr lang="en-US" sz="2800" dirty="0"/>
              <a:t> Or E</a:t>
            </a:r>
            <a:r>
              <a:rPr lang="en-US" sz="2800" baseline="-25000" dirty="0"/>
              <a:t>2</a:t>
            </a:r>
            <a:r>
              <a:rPr lang="en-US" sz="2800" dirty="0"/>
              <a:t>) =  s(E</a:t>
            </a:r>
            <a:r>
              <a:rPr lang="en-US" sz="2800" baseline="-25000" dirty="0"/>
              <a:t>1</a:t>
            </a:r>
            <a:r>
              <a:rPr lang="en-US" sz="2800" dirty="0"/>
              <a:t>) +s(E</a:t>
            </a:r>
            <a:r>
              <a:rPr lang="en-US" sz="2800" baseline="-25000" dirty="0"/>
              <a:t>2</a:t>
            </a:r>
            <a:r>
              <a:rPr lang="en-US" sz="2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382370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 4: Riskless Multi-Attribute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327248"/>
              </p:ext>
            </p:extLst>
          </p:nvPr>
        </p:nvGraphicFramePr>
        <p:xfrm>
          <a:off x="1447800" y="3139992"/>
          <a:ext cx="5924551" cy="2228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2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</a:rPr>
                        <a:t>Used Car Option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Cost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Milage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Ford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10,000 dollars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60,000 miles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Honda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12,000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55,000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Saturn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9,000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75,000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Toyota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11,000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</a:rPr>
                        <a:t>55,000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22438" y="3153847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708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  <a:latin typeface="Times New Roman"/>
                <a:ea typeface="Times New Roman"/>
              </a:rPr>
              <a:t>Multi-Attribute Weighted Additive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Choose the alternative with the largest weighted additive value: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buNone/>
            </a:pPr>
            <a:r>
              <a:rPr lang="en-US" dirty="0"/>
              <a:t>MAU = </a:t>
            </a:r>
            <a:r>
              <a:rPr lang="en-US" i="1" dirty="0"/>
              <a:t>w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+</a:t>
            </a:r>
            <a:r>
              <a:rPr lang="en-US" i="1" dirty="0"/>
              <a:t>w</a:t>
            </a:r>
            <a:r>
              <a:rPr lang="en-US" i="1" baseline="-25000" dirty="0"/>
              <a:t>2</a:t>
            </a:r>
            <a:r>
              <a:rPr lang="en-US" i="1" dirty="0"/>
              <a:t>a</a:t>
            </a:r>
            <a:r>
              <a:rPr lang="en-US" i="1" baseline="-25000" dirty="0"/>
              <a:t>2</a:t>
            </a:r>
            <a:endParaRPr lang="en-US" i="1" dirty="0">
              <a:effectLst/>
              <a:latin typeface="Times New Roman"/>
              <a:ea typeface="Times New Roman"/>
            </a:endParaRPr>
          </a:p>
          <a:p>
            <a:pPr marL="0" marR="0" indent="0">
              <a:buNone/>
            </a:pPr>
            <a:endParaRPr lang="en-US" i="1" dirty="0"/>
          </a:p>
          <a:p>
            <a:pPr marL="0" marR="0" indent="0">
              <a:buNone/>
            </a:pPr>
            <a:r>
              <a:rPr lang="en-US" i="1" dirty="0"/>
              <a:t>Set w</a:t>
            </a:r>
            <a:r>
              <a:rPr lang="en-US" i="1" baseline="-25000" dirty="0"/>
              <a:t>1 </a:t>
            </a:r>
            <a:r>
              <a:rPr lang="en-US" i="1" dirty="0"/>
              <a:t> = 1, solve for w</a:t>
            </a:r>
            <a:r>
              <a:rPr lang="en-US" i="1" baseline="-25000" dirty="0"/>
              <a:t>2</a:t>
            </a:r>
            <a:r>
              <a:rPr lang="en-US" i="1" dirty="0"/>
              <a:t> = w</a:t>
            </a:r>
          </a:p>
          <a:p>
            <a:pPr marL="0" marR="0" indent="0">
              <a:buNone/>
            </a:pPr>
            <a:r>
              <a:rPr lang="en-US" i="1" dirty="0"/>
              <a:t>w</a:t>
            </a:r>
            <a:r>
              <a:rPr lang="en-US" dirty="0">
                <a:effectLst/>
                <a:latin typeface="Times New Roman"/>
                <a:ea typeface="Times New Roman"/>
              </a:rPr>
              <a:t> = exchange rate for changing miles into dollars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How to find the exchange rate?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73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Exchange Rate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697591"/>
              </p:ext>
            </p:extLst>
          </p:nvPr>
        </p:nvGraphicFramePr>
        <p:xfrm>
          <a:off x="1834284" y="2514600"/>
          <a:ext cx="4924425" cy="891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$ 12,000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55,000 miles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$ 9,000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</a:rPr>
                        <a:t>X miles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9700" y="3962400"/>
            <a:ext cx="6324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Find the mileage X that make you indifferent between: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A car with $12,000 cost and 55,000 miles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B. A car with $9,000 cost and X miles.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[ ($12,000) - ($9,000) ] / [ X - 55 miles 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Suppose X = 73,000 miles, then w = .167 dollar / mile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16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MAUT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/>
              <a:t>w</a:t>
            </a:r>
            <a:r>
              <a:rPr lang="en-US" sz="2000" dirty="0"/>
              <a:t> = .167 dollar per mile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V(F) = -$10,000 - (.167 dollar/mile)(60,000 mile) = -$20,020</a:t>
            </a:r>
          </a:p>
          <a:p>
            <a:pPr marL="0" indent="0">
              <a:buNone/>
            </a:pPr>
            <a:r>
              <a:rPr lang="en-US" sz="2000" dirty="0"/>
              <a:t>V(H) = -$12,000 - (.167 dollar/mile)(55,000 mile) = -$21,185</a:t>
            </a:r>
          </a:p>
          <a:p>
            <a:pPr marL="0" indent="0">
              <a:buNone/>
            </a:pPr>
            <a:r>
              <a:rPr lang="en-US" sz="2000" dirty="0"/>
              <a:t>V(S) = -$9,000 - (.167 dollar/mile)(75,000 mile) = -$21,525</a:t>
            </a:r>
          </a:p>
          <a:p>
            <a:pPr marL="0" indent="0">
              <a:buNone/>
            </a:pPr>
            <a:r>
              <a:rPr lang="en-US" sz="2000" dirty="0"/>
              <a:t>V(T) = -$11,000 - (.167 dollar/mile)(55, 000 mile) = -$20,185</a:t>
            </a:r>
          </a:p>
          <a:p>
            <a:r>
              <a:rPr lang="en-US" sz="2000" dirty="0"/>
              <a:t>Choose Ford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19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Alternative Multi-attribute Models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5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Multiplicative: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Value of Treatment </a:t>
            </a:r>
          </a:p>
          <a:p>
            <a:pPr marL="0" indent="0">
              <a:buNone/>
            </a:pPr>
            <a:r>
              <a:rPr lang="en-US" sz="2400" dirty="0"/>
              <a:t>= (Quality of Life) </a:t>
            </a:r>
            <a:r>
              <a:rPr lang="en-US" sz="2400" i="1" dirty="0"/>
              <a:t>x</a:t>
            </a:r>
            <a:r>
              <a:rPr lang="en-US" sz="2400" dirty="0"/>
              <a:t> (Duration of Life)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/>
              <a:t>Value of Investment </a:t>
            </a:r>
          </a:p>
          <a:p>
            <a:pPr marL="0" indent="0">
              <a:buNone/>
            </a:pPr>
            <a:r>
              <a:rPr lang="en-US" sz="2400" dirty="0"/>
              <a:t>= (Amount of Return)/(Delay of Return)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5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utility theories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58199"/>
              </p:ext>
            </p:extLst>
          </p:nvPr>
        </p:nvGraphicFramePr>
        <p:xfrm>
          <a:off x="1143000" y="2667000"/>
          <a:ext cx="6781800" cy="2884170"/>
        </p:xfrm>
        <a:graphic>
          <a:graphicData uri="http://schemas.openxmlformats.org/drawingml/2006/table">
            <a:tbl>
              <a:tblPr firstRow="1" firstCol="1" bandRow="1"/>
              <a:tblGrid>
                <a:gridCol w="1763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8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marL="0" marR="0"/>
                      <a:r>
                        <a:rPr lang="en-US" sz="2400" b="1" u="sng" baseline="0" dirty="0">
                          <a:effectLst/>
                          <a:latin typeface="Times New Roman"/>
                          <a:ea typeface="Times New Roman"/>
                        </a:rPr>
                        <a:t>Six Types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Single Attribute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>
                          <a:effectLst/>
                          <a:latin typeface="Times New Roman"/>
                          <a:ea typeface="Times New Roman"/>
                        </a:rPr>
                        <a:t>Multiple Attribute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Riskless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No conflict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>
                          <a:effectLst/>
                          <a:latin typeface="Times New Roman"/>
                          <a:ea typeface="Times New Roman"/>
                        </a:rPr>
                        <a:t>Multi-attribute Utility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Risky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Expected Utility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Multi-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att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Exp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 Utility</a:t>
                      </a:r>
                    </a:p>
                    <a:p>
                      <a:pPr marL="0" marR="0"/>
                      <a:endParaRPr lang="en-US" sz="2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Uncertain</a:t>
                      </a: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Subj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Exp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Util</a:t>
                      </a:r>
                      <a:endParaRPr lang="en-US" sz="2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Multi-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Subj</a:t>
                      </a:r>
                      <a:r>
                        <a:rPr lang="en-US" sz="2400" baseline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2400" baseline="0" dirty="0" err="1">
                          <a:effectLst/>
                          <a:latin typeface="Times New Roman"/>
                          <a:ea typeface="Times New Roman"/>
                        </a:rPr>
                        <a:t>Exp-Ut</a:t>
                      </a:r>
                      <a:endParaRPr lang="en-US" sz="2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642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E.g., Grad Applicant Rating </a:t>
            </a:r>
          </a:p>
          <a:p>
            <a:pPr marL="0" indent="0">
              <a:buNone/>
            </a:pPr>
            <a:r>
              <a:rPr lang="en-US" dirty="0"/>
              <a:t>= [w</a:t>
            </a:r>
            <a:r>
              <a:rPr lang="en-US" baseline="-25000" dirty="0"/>
              <a:t>1</a:t>
            </a:r>
            <a:r>
              <a:rPr lang="en-US" dirty="0"/>
              <a:t> GRE + w</a:t>
            </a:r>
            <a:r>
              <a:rPr lang="en-US" baseline="-25000" dirty="0"/>
              <a:t>2 </a:t>
            </a:r>
            <a:r>
              <a:rPr lang="en-US" dirty="0"/>
              <a:t>GPA + w</a:t>
            </a:r>
            <a:r>
              <a:rPr lang="en-US" baseline="-25000" dirty="0"/>
              <a:t>3 </a:t>
            </a:r>
            <a:r>
              <a:rPr lang="en-US" dirty="0"/>
              <a:t>Letters] / (w</a:t>
            </a:r>
            <a:r>
              <a:rPr lang="en-US" baseline="-25000" dirty="0"/>
              <a:t>1</a:t>
            </a:r>
            <a:r>
              <a:rPr lang="en-US" dirty="0"/>
              <a:t>+w</a:t>
            </a:r>
            <a:r>
              <a:rPr lang="en-US" baseline="-25000" dirty="0"/>
              <a:t>2</a:t>
            </a:r>
            <a:r>
              <a:rPr lang="en-US" dirty="0"/>
              <a:t>+w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averaging model produces a dilution effect:</a:t>
            </a:r>
          </a:p>
          <a:p>
            <a:pPr marL="0" indent="0">
              <a:buNone/>
            </a:pPr>
            <a:r>
              <a:rPr lang="en-US" dirty="0"/>
              <a:t>Mixing moderately good letters with very strong </a:t>
            </a:r>
          </a:p>
          <a:p>
            <a:pPr marL="0" indent="0">
              <a:buNone/>
            </a:pPr>
            <a:r>
              <a:rPr lang="en-US" dirty="0"/>
              <a:t>GRE and GPA only weakens the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2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Principles of Rational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Von Neumann &amp; </a:t>
            </a:r>
            <a:r>
              <a:rPr lang="en-US" dirty="0" err="1"/>
              <a:t>Morgentstern</a:t>
            </a:r>
            <a:r>
              <a:rPr lang="en-US" dirty="0"/>
              <a:t> (1947)  Expected Utility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Savage (1954)  Subjective Expected Utility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Keeney &amp; </a:t>
            </a:r>
            <a:r>
              <a:rPr lang="en-US" dirty="0" err="1"/>
              <a:t>Raiffa</a:t>
            </a:r>
            <a:r>
              <a:rPr lang="en-US" dirty="0"/>
              <a:t> (1976)  </a:t>
            </a:r>
            <a:r>
              <a:rPr lang="en-US" dirty="0" err="1"/>
              <a:t>Multiattribute</a:t>
            </a:r>
            <a:r>
              <a:rPr lang="en-US" dirty="0"/>
              <a:t> Utility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27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1.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Transitivity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A &gt; B and B &gt; C then A &gt; C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2.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Dominance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A &gt;= B on each attribute, then A &gt;= B.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3.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Independence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(A or X) &gt; (B or X) </a:t>
            </a:r>
          </a:p>
          <a:p>
            <a:pPr marL="114300" marR="0" indent="0">
              <a:buNone/>
            </a:pPr>
            <a:r>
              <a:rPr lang="en-US" dirty="0">
                <a:latin typeface="Times New Roman"/>
                <a:ea typeface="Times New Roman"/>
              </a:rPr>
              <a:t>         </a:t>
            </a:r>
            <a:r>
              <a:rPr lang="en-US" dirty="0">
                <a:effectLst/>
                <a:latin typeface="Times New Roman"/>
                <a:ea typeface="Times New Roman"/>
              </a:rPr>
              <a:t>then (A or Y) &gt; (B or Y)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 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38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4.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Sure Thing Principle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A &gt; B under state of the world X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>
                <a:effectLst/>
                <a:latin typeface="Times New Roman"/>
                <a:ea typeface="Times New Roman"/>
              </a:rPr>
              <a:t>and if A &gt; B under state of the world (not X)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>
                <a:effectLst/>
                <a:latin typeface="Times New Roman"/>
                <a:ea typeface="Times New Roman"/>
              </a:rPr>
              <a:t>then A &gt; B when X is unknown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5.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Substitutability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A = X and A &gt; B then X &gt; B.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77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693025" cy="3876675"/>
          </a:xfrm>
        </p:spPr>
        <p:txBody>
          <a:bodyPr>
            <a:normAutofit fontScale="92500" lnSpcReduction="20000"/>
          </a:bodyPr>
          <a:lstStyle/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6.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Reduction to final outcomes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Any complex multistage decision tree can be reduced to a simpler tree that has only the final outcomes and the final probabilities for each action.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7.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Solvability  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If A &gt; B &gt; C then there is some p such 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1143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(win A with p, otherwise C) = B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22860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b="1" dirty="0">
                <a:effectLst/>
                <a:latin typeface="Times New Roman"/>
                <a:ea typeface="Times New Roman"/>
              </a:rPr>
              <a:t>8.</a:t>
            </a:r>
            <a:r>
              <a:rPr lang="en-US" sz="800" b="1" dirty="0">
                <a:effectLst/>
                <a:latin typeface="Times New Roman"/>
                <a:ea typeface="Times New Roman"/>
              </a:rPr>
              <a:t>   </a:t>
            </a:r>
            <a:r>
              <a:rPr lang="en-US" b="1" dirty="0">
                <a:effectLst/>
                <a:latin typeface="Times New Roman"/>
                <a:ea typeface="Times New Roman"/>
              </a:rPr>
              <a:t>Dynamic Consistency 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follow through on plans</a:t>
            </a:r>
            <a:endParaRPr lang="en-US" sz="1800" dirty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38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does EU follow from these axioms?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  A &gt; B &gt; C &gt; D &gt; E  are certain payoffs  (</a:t>
            </a:r>
            <a:r>
              <a:rPr lang="en-US" dirty="0" err="1"/>
              <a:t>e.g</a:t>
            </a:r>
            <a:r>
              <a:rPr lang="en-US" dirty="0"/>
              <a:t> life years)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Set u(A) = 1, u(E)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86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1. Assuming Final outcomes, a decision tree can be displayed as    </a:t>
            </a:r>
          </a:p>
        </p:txBody>
      </p:sp>
      <p:grpSp>
        <p:nvGrpSpPr>
          <p:cNvPr id="4" name="Canvas 5"/>
          <p:cNvGrpSpPr/>
          <p:nvPr/>
        </p:nvGrpSpPr>
        <p:grpSpPr>
          <a:xfrm>
            <a:off x="1600200" y="1905000"/>
            <a:ext cx="5486400" cy="3581400"/>
            <a:chOff x="0" y="0"/>
            <a:chExt cx="3381375" cy="278130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3381375" cy="2781300"/>
            </a:xfrm>
            <a:prstGeom prst="rect">
              <a:avLst/>
            </a:prstGeom>
            <a:noFill/>
          </p:spPr>
        </p:sp>
        <p:cxnSp>
          <p:nvCxnSpPr>
            <p:cNvPr id="6" name="Line 7"/>
            <p:cNvCxnSpPr/>
            <p:nvPr/>
          </p:nvCxnSpPr>
          <p:spPr bwMode="auto">
            <a:xfrm flipV="1">
              <a:off x="905358" y="1028700"/>
              <a:ext cx="781138" cy="7147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8"/>
            <p:cNvCxnSpPr/>
            <p:nvPr/>
          </p:nvCxnSpPr>
          <p:spPr bwMode="auto">
            <a:xfrm>
              <a:off x="905358" y="1743456"/>
              <a:ext cx="781138" cy="3520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686496" y="829056"/>
              <a:ext cx="342939" cy="37109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686496" y="1885950"/>
              <a:ext cx="342939" cy="37109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10" name="Line 12"/>
            <p:cNvCxnSpPr/>
            <p:nvPr/>
          </p:nvCxnSpPr>
          <p:spPr bwMode="auto">
            <a:xfrm flipV="1">
              <a:off x="2029435" y="723900"/>
              <a:ext cx="495356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13"/>
            <p:cNvCxnSpPr/>
            <p:nvPr/>
          </p:nvCxnSpPr>
          <p:spPr bwMode="auto">
            <a:xfrm>
              <a:off x="2029435" y="971550"/>
              <a:ext cx="561657" cy="571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14"/>
            <p:cNvCxnSpPr/>
            <p:nvPr/>
          </p:nvCxnSpPr>
          <p:spPr bwMode="auto">
            <a:xfrm>
              <a:off x="2029435" y="971550"/>
              <a:ext cx="342939" cy="3619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5"/>
            <p:cNvCxnSpPr/>
            <p:nvPr/>
          </p:nvCxnSpPr>
          <p:spPr bwMode="auto">
            <a:xfrm flipV="1">
              <a:off x="2029435" y="1933956"/>
              <a:ext cx="495356" cy="1615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6"/>
            <p:cNvCxnSpPr/>
            <p:nvPr/>
          </p:nvCxnSpPr>
          <p:spPr bwMode="auto">
            <a:xfrm>
              <a:off x="2029435" y="2095500"/>
              <a:ext cx="495356" cy="228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2467634" y="572262"/>
              <a:ext cx="371136" cy="256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2591092" y="943356"/>
              <a:ext cx="390188" cy="256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2372373" y="1200150"/>
              <a:ext cx="323886" cy="256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E</a:t>
              </a: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2524790" y="1791462"/>
              <a:ext cx="313979" cy="256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2524790" y="2200656"/>
              <a:ext cx="313979" cy="2575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D</a:t>
              </a: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2124695" y="524256"/>
              <a:ext cx="247678" cy="2567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</a:rPr>
                <a:t>p</a:t>
              </a: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2029435" y="1133857"/>
              <a:ext cx="177851" cy="2272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</a:rPr>
                <a:t>r</a:t>
              </a: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2219956" y="829056"/>
              <a:ext cx="247678" cy="2560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q</a:t>
              </a:r>
            </a:p>
          </p:txBody>
        </p:sp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2124695" y="1743456"/>
              <a:ext cx="247678" cy="2560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s</a:t>
              </a:r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2124695" y="2202180"/>
              <a:ext cx="247678" cy="2560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t</a:t>
              </a:r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457252" y="1389888"/>
              <a:ext cx="448106" cy="609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D1</a:t>
              </a:r>
            </a:p>
          </p:txBody>
        </p:sp>
        <p:sp>
          <p:nvSpPr>
            <p:cNvPr id="26" name="Text Box 84"/>
            <p:cNvSpPr txBox="1">
              <a:spLocks noChangeArrowheads="1"/>
            </p:cNvSpPr>
            <p:nvPr/>
          </p:nvSpPr>
          <p:spPr bwMode="auto">
            <a:xfrm>
              <a:off x="1033198" y="769296"/>
              <a:ext cx="352846" cy="3040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</a:rPr>
                <a:t>X</a:t>
              </a:r>
            </a:p>
          </p:txBody>
        </p:sp>
        <p:sp>
          <p:nvSpPr>
            <p:cNvPr id="27" name="Text Box 85"/>
            <p:cNvSpPr txBox="1">
              <a:spLocks noChangeArrowheads="1"/>
            </p:cNvSpPr>
            <p:nvPr/>
          </p:nvSpPr>
          <p:spPr bwMode="auto">
            <a:xfrm>
              <a:off x="1080161" y="2012004"/>
              <a:ext cx="219862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65514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Solvability we assume that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   solve for b, c, d that makes you indifferent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A = (win A with probability a, otherwise E)   a = 1</a:t>
            </a:r>
          </a:p>
          <a:p>
            <a:pPr marL="0" indent="0">
              <a:buNone/>
            </a:pPr>
            <a:r>
              <a:rPr lang="en-US" sz="2400" dirty="0"/>
              <a:t>   B = (win A with probability b, otherwise E)</a:t>
            </a:r>
          </a:p>
          <a:p>
            <a:pPr marL="0" indent="0">
              <a:buNone/>
            </a:pPr>
            <a:r>
              <a:rPr lang="en-US" sz="2400" dirty="0"/>
              <a:t>   C = (win A with probability c, otherwise E)</a:t>
            </a:r>
          </a:p>
          <a:p>
            <a:pPr marL="0" indent="0">
              <a:buNone/>
            </a:pPr>
            <a:r>
              <a:rPr lang="en-US" sz="2400" dirty="0"/>
              <a:t>   D = (win A with probability d, otherwise E)</a:t>
            </a:r>
          </a:p>
          <a:p>
            <a:pPr marL="0" indent="0">
              <a:buNone/>
            </a:pPr>
            <a:r>
              <a:rPr lang="en-US" sz="2400" dirty="0"/>
              <a:t>   E = (win A with probability e, otherwise E)  e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71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Assuming substitutability we can replace D1 with D2</a:t>
            </a:r>
          </a:p>
        </p:txBody>
      </p:sp>
      <p:grpSp>
        <p:nvGrpSpPr>
          <p:cNvPr id="4" name="Canvas 30"/>
          <p:cNvGrpSpPr/>
          <p:nvPr/>
        </p:nvGrpSpPr>
        <p:grpSpPr>
          <a:xfrm>
            <a:off x="1447800" y="1905000"/>
            <a:ext cx="6934200" cy="3833374"/>
            <a:chOff x="0" y="0"/>
            <a:chExt cx="5191125" cy="276225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5191125" cy="2762250"/>
            </a:xfrm>
            <a:prstGeom prst="rect">
              <a:avLst/>
            </a:prstGeom>
            <a:noFill/>
          </p:spPr>
        </p:sp>
        <p:cxnSp>
          <p:nvCxnSpPr>
            <p:cNvPr id="6" name="Line 32"/>
            <p:cNvCxnSpPr/>
            <p:nvPr/>
          </p:nvCxnSpPr>
          <p:spPr bwMode="auto">
            <a:xfrm flipV="1">
              <a:off x="704902" y="1028984"/>
              <a:ext cx="781107" cy="7149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33"/>
            <p:cNvCxnSpPr/>
            <p:nvPr/>
          </p:nvCxnSpPr>
          <p:spPr bwMode="auto">
            <a:xfrm>
              <a:off x="704902" y="1743937"/>
              <a:ext cx="781107" cy="352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486009" y="829285"/>
              <a:ext cx="342925" cy="3711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486009" y="1886470"/>
              <a:ext cx="342925" cy="3711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10" name="Line 36"/>
            <p:cNvCxnSpPr/>
            <p:nvPr/>
          </p:nvCxnSpPr>
          <p:spPr bwMode="auto">
            <a:xfrm flipV="1">
              <a:off x="1828934" y="724100"/>
              <a:ext cx="495336" cy="2477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37"/>
            <p:cNvCxnSpPr/>
            <p:nvPr/>
          </p:nvCxnSpPr>
          <p:spPr bwMode="auto">
            <a:xfrm>
              <a:off x="1828934" y="971818"/>
              <a:ext cx="561635" cy="57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38"/>
            <p:cNvCxnSpPr/>
            <p:nvPr/>
          </p:nvCxnSpPr>
          <p:spPr bwMode="auto">
            <a:xfrm>
              <a:off x="1828934" y="971818"/>
              <a:ext cx="342925" cy="3620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39"/>
            <p:cNvCxnSpPr/>
            <p:nvPr/>
          </p:nvCxnSpPr>
          <p:spPr bwMode="auto">
            <a:xfrm flipV="1">
              <a:off x="1828934" y="1934490"/>
              <a:ext cx="495336" cy="1615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40"/>
            <p:cNvCxnSpPr/>
            <p:nvPr/>
          </p:nvCxnSpPr>
          <p:spPr bwMode="auto">
            <a:xfrm>
              <a:off x="1828934" y="2096078"/>
              <a:ext cx="495336" cy="2286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46"/>
            <p:cNvSpPr txBox="1">
              <a:spLocks noChangeArrowheads="1"/>
            </p:cNvSpPr>
            <p:nvPr/>
          </p:nvSpPr>
          <p:spPr bwMode="auto">
            <a:xfrm>
              <a:off x="1924191" y="524401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p</a:t>
              </a:r>
            </a:p>
          </p:txBody>
        </p:sp>
        <p:sp>
          <p:nvSpPr>
            <p:cNvPr id="16" name="Text Box 47"/>
            <p:cNvSpPr txBox="1">
              <a:spLocks noChangeArrowheads="1"/>
            </p:cNvSpPr>
            <p:nvPr/>
          </p:nvSpPr>
          <p:spPr bwMode="auto">
            <a:xfrm>
              <a:off x="1828934" y="1134169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r</a:t>
              </a:r>
            </a:p>
          </p:txBody>
        </p:sp>
        <p:sp>
          <p:nvSpPr>
            <p:cNvPr id="17" name="Text Box 48"/>
            <p:cNvSpPr txBox="1">
              <a:spLocks noChangeArrowheads="1"/>
            </p:cNvSpPr>
            <p:nvPr/>
          </p:nvSpPr>
          <p:spPr bwMode="auto">
            <a:xfrm>
              <a:off x="2019448" y="829285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effectLst/>
                  <a:latin typeface="Times New Roman"/>
                  <a:ea typeface="Times New Roman"/>
                </a:rPr>
                <a:t>q</a:t>
              </a:r>
            </a:p>
          </p:txBody>
        </p: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1924191" y="1743937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s</a:t>
              </a:r>
            </a:p>
          </p:txBody>
        </p:sp>
        <p:sp>
          <p:nvSpPr>
            <p:cNvPr id="19" name="Text Box 50"/>
            <p:cNvSpPr txBox="1">
              <a:spLocks noChangeArrowheads="1"/>
            </p:cNvSpPr>
            <p:nvPr/>
          </p:nvSpPr>
          <p:spPr bwMode="auto">
            <a:xfrm>
              <a:off x="1924191" y="2202788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t</a:t>
              </a:r>
            </a:p>
          </p:txBody>
        </p:sp>
        <p:sp>
          <p:nvSpPr>
            <p:cNvPr id="20" name="Text Box 51"/>
            <p:cNvSpPr txBox="1">
              <a:spLocks noChangeArrowheads="1"/>
            </p:cNvSpPr>
            <p:nvPr/>
          </p:nvSpPr>
          <p:spPr bwMode="auto">
            <a:xfrm>
              <a:off x="256813" y="1390272"/>
              <a:ext cx="448089" cy="6097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D2</a:t>
              </a: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2324271" y="618915"/>
              <a:ext cx="152411" cy="1623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2390569" y="971818"/>
              <a:ext cx="152411" cy="1615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2171859" y="1295757"/>
              <a:ext cx="152411" cy="16158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2324271" y="1837689"/>
              <a:ext cx="152411" cy="1623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2324271" y="2257667"/>
              <a:ext cx="152411" cy="16235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600"/>
            </a:p>
          </p:txBody>
        </p:sp>
        <p:cxnSp>
          <p:nvCxnSpPr>
            <p:cNvPr id="26" name="Line 57"/>
            <p:cNvCxnSpPr/>
            <p:nvPr/>
          </p:nvCxnSpPr>
          <p:spPr bwMode="auto">
            <a:xfrm flipV="1">
              <a:off x="2476682" y="466473"/>
              <a:ext cx="361977" cy="2004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Line 58"/>
            <p:cNvCxnSpPr/>
            <p:nvPr/>
          </p:nvCxnSpPr>
          <p:spPr bwMode="auto">
            <a:xfrm>
              <a:off x="2476682" y="666934"/>
              <a:ext cx="361977" cy="57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59"/>
            <p:cNvCxnSpPr/>
            <p:nvPr/>
          </p:nvCxnSpPr>
          <p:spPr bwMode="auto">
            <a:xfrm>
              <a:off x="2542981" y="1028984"/>
              <a:ext cx="419131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60"/>
            <p:cNvCxnSpPr/>
            <p:nvPr/>
          </p:nvCxnSpPr>
          <p:spPr bwMode="auto">
            <a:xfrm>
              <a:off x="2542981" y="1028984"/>
              <a:ext cx="419131" cy="1714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61"/>
            <p:cNvCxnSpPr/>
            <p:nvPr/>
          </p:nvCxnSpPr>
          <p:spPr bwMode="auto">
            <a:xfrm flipV="1">
              <a:off x="2476682" y="1789670"/>
              <a:ext cx="428275" cy="968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62"/>
            <p:cNvCxnSpPr/>
            <p:nvPr/>
          </p:nvCxnSpPr>
          <p:spPr bwMode="auto">
            <a:xfrm>
              <a:off x="2476682" y="1886470"/>
              <a:ext cx="218710" cy="1615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63"/>
            <p:cNvCxnSpPr/>
            <p:nvPr/>
          </p:nvCxnSpPr>
          <p:spPr bwMode="auto">
            <a:xfrm>
              <a:off x="2476682" y="2324741"/>
              <a:ext cx="485430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64"/>
            <p:cNvCxnSpPr/>
            <p:nvPr/>
          </p:nvCxnSpPr>
          <p:spPr bwMode="auto">
            <a:xfrm>
              <a:off x="2476682" y="2324741"/>
              <a:ext cx="266720" cy="237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 Box 65"/>
            <p:cNvSpPr txBox="1">
              <a:spLocks noChangeArrowheads="1"/>
            </p:cNvSpPr>
            <p:nvPr/>
          </p:nvSpPr>
          <p:spPr bwMode="auto">
            <a:xfrm>
              <a:off x="2447724" y="268298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sp>
          <p:nvSpPr>
            <p:cNvPr id="35" name="Text Box 66"/>
            <p:cNvSpPr txBox="1">
              <a:spLocks noChangeArrowheads="1"/>
            </p:cNvSpPr>
            <p:nvPr/>
          </p:nvSpPr>
          <p:spPr bwMode="auto">
            <a:xfrm>
              <a:off x="2590990" y="772119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c</a:t>
              </a:r>
            </a:p>
          </p:txBody>
        </p:sp>
        <p:sp>
          <p:nvSpPr>
            <p:cNvPr id="36" name="Text Box 67"/>
            <p:cNvSpPr txBox="1">
              <a:spLocks noChangeArrowheads="1"/>
            </p:cNvSpPr>
            <p:nvPr/>
          </p:nvSpPr>
          <p:spPr bwMode="auto">
            <a:xfrm>
              <a:off x="2495733" y="1581586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b</a:t>
              </a:r>
            </a:p>
          </p:txBody>
        </p:sp>
        <p:sp>
          <p:nvSpPr>
            <p:cNvPr id="37" name="Text Box 68"/>
            <p:cNvSpPr txBox="1">
              <a:spLocks noChangeArrowheads="1"/>
            </p:cNvSpPr>
            <p:nvPr/>
          </p:nvSpPr>
          <p:spPr bwMode="auto">
            <a:xfrm>
              <a:off x="2542981" y="2096078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d</a:t>
              </a:r>
            </a:p>
          </p:txBody>
        </p:sp>
        <p:cxnSp>
          <p:nvCxnSpPr>
            <p:cNvPr id="38" name="Line 69"/>
            <p:cNvCxnSpPr/>
            <p:nvPr/>
          </p:nvCxnSpPr>
          <p:spPr bwMode="auto">
            <a:xfrm>
              <a:off x="2324271" y="1390272"/>
              <a:ext cx="580687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70"/>
            <p:cNvCxnSpPr/>
            <p:nvPr/>
          </p:nvCxnSpPr>
          <p:spPr bwMode="auto">
            <a:xfrm>
              <a:off x="2324271" y="1390272"/>
              <a:ext cx="371121" cy="1913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 Box 71"/>
            <p:cNvSpPr txBox="1">
              <a:spLocks noChangeArrowheads="1"/>
            </p:cNvSpPr>
            <p:nvPr/>
          </p:nvSpPr>
          <p:spPr bwMode="auto">
            <a:xfrm>
              <a:off x="2390569" y="1134169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e</a:t>
              </a:r>
            </a:p>
          </p:txBody>
        </p:sp>
        <p:sp>
          <p:nvSpPr>
            <p:cNvPr id="41" name="Text Box 72"/>
            <p:cNvSpPr txBox="1">
              <a:spLocks noChangeArrowheads="1"/>
            </p:cNvSpPr>
            <p:nvPr/>
          </p:nvSpPr>
          <p:spPr bwMode="auto">
            <a:xfrm>
              <a:off x="2838658" y="268298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42" name="Text Box 73"/>
            <p:cNvSpPr txBox="1">
              <a:spLocks noChangeArrowheads="1"/>
            </p:cNvSpPr>
            <p:nvPr/>
          </p:nvSpPr>
          <p:spPr bwMode="auto">
            <a:xfrm>
              <a:off x="2838658" y="524401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43" name="Text Box 74"/>
            <p:cNvSpPr txBox="1">
              <a:spLocks noChangeArrowheads="1"/>
            </p:cNvSpPr>
            <p:nvPr/>
          </p:nvSpPr>
          <p:spPr bwMode="auto">
            <a:xfrm>
              <a:off x="2962111" y="829285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44" name="Text Box 75"/>
            <p:cNvSpPr txBox="1">
              <a:spLocks noChangeArrowheads="1"/>
            </p:cNvSpPr>
            <p:nvPr/>
          </p:nvSpPr>
          <p:spPr bwMode="auto">
            <a:xfrm>
              <a:off x="2943060" y="1038893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45" name="Text Box 76"/>
            <p:cNvSpPr txBox="1">
              <a:spLocks noChangeArrowheads="1"/>
            </p:cNvSpPr>
            <p:nvPr/>
          </p:nvSpPr>
          <p:spPr bwMode="auto">
            <a:xfrm>
              <a:off x="2943060" y="1295757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46" name="Text Box 77"/>
            <p:cNvSpPr txBox="1">
              <a:spLocks noChangeArrowheads="1"/>
            </p:cNvSpPr>
            <p:nvPr/>
          </p:nvSpPr>
          <p:spPr bwMode="auto">
            <a:xfrm>
              <a:off x="2695392" y="1421522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47" name="Text Box 78"/>
            <p:cNvSpPr txBox="1">
              <a:spLocks noChangeArrowheads="1"/>
            </p:cNvSpPr>
            <p:nvPr/>
          </p:nvSpPr>
          <p:spPr bwMode="auto">
            <a:xfrm>
              <a:off x="2904957" y="1647136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sp>
          <p:nvSpPr>
            <p:cNvPr id="48" name="Text Box 79"/>
            <p:cNvSpPr txBox="1">
              <a:spLocks noChangeArrowheads="1"/>
            </p:cNvSpPr>
            <p:nvPr/>
          </p:nvSpPr>
          <p:spPr bwMode="auto">
            <a:xfrm>
              <a:off x="2743401" y="1839213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a</a:t>
              </a:r>
            </a:p>
          </p:txBody>
        </p:sp>
        <p:sp>
          <p:nvSpPr>
            <p:cNvPr id="49" name="Text Box 80"/>
            <p:cNvSpPr txBox="1">
              <a:spLocks noChangeArrowheads="1"/>
            </p:cNvSpPr>
            <p:nvPr/>
          </p:nvSpPr>
          <p:spPr bwMode="auto">
            <a:xfrm>
              <a:off x="2838658" y="1677625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50" name="Text Box 81"/>
            <p:cNvSpPr txBox="1">
              <a:spLocks noChangeArrowheads="1"/>
            </p:cNvSpPr>
            <p:nvPr/>
          </p:nvSpPr>
          <p:spPr bwMode="auto">
            <a:xfrm>
              <a:off x="2743401" y="1934490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51" name="Text Box 82"/>
            <p:cNvSpPr txBox="1">
              <a:spLocks noChangeArrowheads="1"/>
            </p:cNvSpPr>
            <p:nvPr/>
          </p:nvSpPr>
          <p:spPr bwMode="auto">
            <a:xfrm>
              <a:off x="2962111" y="2163915"/>
              <a:ext cx="247668" cy="2561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52" name="Text Box 83"/>
            <p:cNvSpPr txBox="1">
              <a:spLocks noChangeArrowheads="1"/>
            </p:cNvSpPr>
            <p:nvPr/>
          </p:nvSpPr>
          <p:spPr bwMode="auto">
            <a:xfrm>
              <a:off x="2714443" y="2505385"/>
              <a:ext cx="247668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53" name="Text Box 86"/>
            <p:cNvSpPr txBox="1">
              <a:spLocks noChangeArrowheads="1"/>
            </p:cNvSpPr>
            <p:nvPr/>
          </p:nvSpPr>
          <p:spPr bwMode="auto">
            <a:xfrm>
              <a:off x="876364" y="829285"/>
              <a:ext cx="323874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X</a:t>
              </a:r>
            </a:p>
          </p:txBody>
        </p:sp>
        <p:sp>
          <p:nvSpPr>
            <p:cNvPr id="54" name="Text Box 87"/>
            <p:cNvSpPr txBox="1">
              <a:spLocks noChangeArrowheads="1"/>
            </p:cNvSpPr>
            <p:nvPr/>
          </p:nvSpPr>
          <p:spPr bwMode="auto">
            <a:xfrm>
              <a:off x="876364" y="1945923"/>
              <a:ext cx="323874" cy="2568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>
                  <a:effectLst/>
                  <a:latin typeface="Times New Roman"/>
                  <a:ea typeface="Times New Roman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1366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Assuming reduction to final outcomes</a:t>
            </a:r>
          </a:p>
        </p:txBody>
      </p:sp>
      <p:grpSp>
        <p:nvGrpSpPr>
          <p:cNvPr id="4" name="Canvas 89"/>
          <p:cNvGrpSpPr/>
          <p:nvPr/>
        </p:nvGrpSpPr>
        <p:grpSpPr>
          <a:xfrm>
            <a:off x="1752600" y="1905000"/>
            <a:ext cx="5486400" cy="3291840"/>
            <a:chOff x="0" y="0"/>
            <a:chExt cx="5486400" cy="329184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5486400" cy="3291840"/>
            </a:xfrm>
            <a:prstGeom prst="rect">
              <a:avLst/>
            </a:prstGeom>
            <a:noFill/>
          </p:spPr>
        </p:sp>
        <p:sp>
          <p:nvSpPr>
            <p:cNvPr id="6" name="Text Box 90"/>
            <p:cNvSpPr txBox="1">
              <a:spLocks noChangeArrowheads="1"/>
            </p:cNvSpPr>
            <p:nvPr/>
          </p:nvSpPr>
          <p:spPr bwMode="auto">
            <a:xfrm>
              <a:off x="228600" y="1619250"/>
              <a:ext cx="628650" cy="3619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effectLst/>
                  <a:latin typeface="Times New Roman"/>
                  <a:ea typeface="Times New Roman"/>
                </a:rPr>
                <a:t>D3</a:t>
              </a:r>
            </a:p>
          </p:txBody>
        </p:sp>
        <p:cxnSp>
          <p:nvCxnSpPr>
            <p:cNvPr id="7" name="Line 91"/>
            <p:cNvCxnSpPr/>
            <p:nvPr/>
          </p:nvCxnSpPr>
          <p:spPr bwMode="auto">
            <a:xfrm flipV="1">
              <a:off x="857250" y="1343406"/>
              <a:ext cx="647700" cy="4000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1504950" y="1133856"/>
              <a:ext cx="371094" cy="361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9" name="Line 93"/>
            <p:cNvCxnSpPr/>
            <p:nvPr/>
          </p:nvCxnSpPr>
          <p:spPr bwMode="auto">
            <a:xfrm>
              <a:off x="857250" y="1743456"/>
              <a:ext cx="64770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04950" y="1933956"/>
              <a:ext cx="371094" cy="3619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Text Box 95"/>
            <p:cNvSpPr txBox="1">
              <a:spLocks noChangeArrowheads="1"/>
            </p:cNvSpPr>
            <p:nvPr/>
          </p:nvSpPr>
          <p:spPr bwMode="auto">
            <a:xfrm>
              <a:off x="952500" y="1133856"/>
              <a:ext cx="276606" cy="313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X</a:t>
              </a:r>
            </a:p>
          </p:txBody>
        </p:sp>
        <p:sp>
          <p:nvSpPr>
            <p:cNvPr id="12" name="Text Box 96"/>
            <p:cNvSpPr txBox="1">
              <a:spLocks noChangeArrowheads="1"/>
            </p:cNvSpPr>
            <p:nvPr/>
          </p:nvSpPr>
          <p:spPr bwMode="auto">
            <a:xfrm>
              <a:off x="952500" y="1933956"/>
              <a:ext cx="276606" cy="313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Y</a:t>
              </a:r>
            </a:p>
          </p:txBody>
        </p:sp>
        <p:cxnSp>
          <p:nvCxnSpPr>
            <p:cNvPr id="13" name="Line 98"/>
            <p:cNvCxnSpPr/>
            <p:nvPr/>
          </p:nvCxnSpPr>
          <p:spPr bwMode="auto">
            <a:xfrm>
              <a:off x="2381250" y="99060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Line 100"/>
            <p:cNvCxnSpPr/>
            <p:nvPr/>
          </p:nvCxnSpPr>
          <p:spPr bwMode="auto">
            <a:xfrm>
              <a:off x="1876044" y="1343406"/>
              <a:ext cx="505206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101"/>
            <p:cNvSpPr txBox="1">
              <a:spLocks noChangeArrowheads="1"/>
            </p:cNvSpPr>
            <p:nvPr/>
          </p:nvSpPr>
          <p:spPr bwMode="auto">
            <a:xfrm>
              <a:off x="2381250" y="1343406"/>
              <a:ext cx="238506" cy="296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cxnSp>
          <p:nvCxnSpPr>
            <p:cNvPr id="16" name="Line 102"/>
            <p:cNvCxnSpPr/>
            <p:nvPr/>
          </p:nvCxnSpPr>
          <p:spPr bwMode="auto">
            <a:xfrm>
              <a:off x="1876044" y="2086356"/>
              <a:ext cx="15247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103"/>
            <p:cNvCxnSpPr/>
            <p:nvPr/>
          </p:nvCxnSpPr>
          <p:spPr bwMode="auto">
            <a:xfrm>
              <a:off x="1876044" y="1286256"/>
              <a:ext cx="1524762" cy="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04"/>
            <p:cNvCxnSpPr/>
            <p:nvPr/>
          </p:nvCxnSpPr>
          <p:spPr bwMode="auto">
            <a:xfrm>
              <a:off x="1876044" y="2086356"/>
              <a:ext cx="505206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105"/>
            <p:cNvSpPr txBox="1">
              <a:spLocks noChangeArrowheads="1"/>
            </p:cNvSpPr>
            <p:nvPr/>
          </p:nvSpPr>
          <p:spPr bwMode="auto">
            <a:xfrm>
              <a:off x="2381250" y="2142744"/>
              <a:ext cx="238506" cy="29565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0</a:t>
              </a:r>
            </a:p>
          </p:txBody>
        </p:sp>
        <p:sp>
          <p:nvSpPr>
            <p:cNvPr id="20" name="Text Box 106"/>
            <p:cNvSpPr txBox="1">
              <a:spLocks noChangeArrowheads="1"/>
            </p:cNvSpPr>
            <p:nvPr/>
          </p:nvSpPr>
          <p:spPr bwMode="auto">
            <a:xfrm>
              <a:off x="3495294" y="1133856"/>
              <a:ext cx="238506" cy="296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21" name="Text Box 107"/>
            <p:cNvSpPr txBox="1">
              <a:spLocks noChangeArrowheads="1"/>
            </p:cNvSpPr>
            <p:nvPr/>
          </p:nvSpPr>
          <p:spPr bwMode="auto">
            <a:xfrm>
              <a:off x="3495294" y="1933956"/>
              <a:ext cx="238506" cy="2964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effectLst/>
                  <a:latin typeface="Times New Roman"/>
                  <a:ea typeface="Times New Roman"/>
                </a:rPr>
                <a:t>1</a:t>
              </a:r>
            </a:p>
          </p:txBody>
        </p:sp>
        <p:sp>
          <p:nvSpPr>
            <p:cNvPr id="22" name="Text Box 108"/>
            <p:cNvSpPr txBox="1">
              <a:spLocks noChangeArrowheads="1"/>
            </p:cNvSpPr>
            <p:nvPr/>
          </p:nvSpPr>
          <p:spPr bwMode="auto">
            <a:xfrm>
              <a:off x="1828800" y="914400"/>
              <a:ext cx="1658874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n-US" dirty="0" err="1">
                  <a:effectLst/>
                  <a:latin typeface="Times New Roman"/>
                  <a:ea typeface="Times New Roman"/>
                </a:rPr>
                <a:t>p</a:t>
              </a:r>
              <a:r>
                <a:rPr lang="en-US" dirty="0" err="1"/>
                <a:t>⋅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a</a:t>
              </a:r>
              <a:r>
                <a:rPr lang="en-US" dirty="0">
                  <a:effectLst/>
                  <a:latin typeface="Times New Roman"/>
                  <a:ea typeface="Times New Roman"/>
                </a:rPr>
                <a:t> + 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q</a:t>
              </a:r>
              <a:r>
                <a:rPr lang="en-US" dirty="0" err="1"/>
                <a:t>⋅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c</a:t>
              </a:r>
              <a:r>
                <a:rPr lang="en-US" dirty="0">
                  <a:effectLst/>
                  <a:latin typeface="Times New Roman"/>
                  <a:ea typeface="Times New Roman"/>
                </a:rPr>
                <a:t> + 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r</a:t>
              </a:r>
              <a:r>
                <a:rPr lang="en-US" dirty="0" err="1"/>
                <a:t>⋅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e</a:t>
              </a:r>
              <a:endParaRPr lang="en-US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109"/>
            <p:cNvSpPr txBox="1">
              <a:spLocks noChangeArrowheads="1"/>
            </p:cNvSpPr>
            <p:nvPr/>
          </p:nvSpPr>
          <p:spPr bwMode="auto">
            <a:xfrm>
              <a:off x="2140458" y="1743456"/>
              <a:ext cx="1059942" cy="2377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n-US" dirty="0" err="1">
                  <a:effectLst/>
                  <a:latin typeface="Times New Roman"/>
                  <a:ea typeface="Times New Roman"/>
                </a:rPr>
                <a:t>s</a:t>
              </a:r>
              <a:r>
                <a:rPr lang="en-US" dirty="0" err="1"/>
                <a:t>⋅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b</a:t>
              </a:r>
              <a:r>
                <a:rPr lang="en-US" dirty="0">
                  <a:effectLst/>
                  <a:latin typeface="Times New Roman"/>
                  <a:ea typeface="Times New Roman"/>
                </a:rPr>
                <a:t> + 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t</a:t>
              </a:r>
              <a:r>
                <a:rPr lang="en-US" dirty="0" err="1"/>
                <a:t>⋅</a:t>
              </a:r>
              <a:r>
                <a:rPr lang="en-US" dirty="0" err="1">
                  <a:effectLst/>
                  <a:latin typeface="Times New Roman"/>
                  <a:ea typeface="Times New Roman"/>
                </a:rPr>
                <a:t>d</a:t>
              </a:r>
              <a:r>
                <a:rPr lang="en-US" dirty="0"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684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lnSpc>
                <a:spcPct val="100000"/>
              </a:lnSpc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Example 1: Risky Single-Attribute (Years of Survival)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27272"/>
              </p:ext>
            </p:extLst>
          </p:nvPr>
        </p:nvGraphicFramePr>
        <p:xfrm>
          <a:off x="1371600" y="1828800"/>
          <a:ext cx="6429374" cy="1337310"/>
        </p:xfrm>
        <a:graphic>
          <a:graphicData uri="http://schemas.openxmlformats.org/drawingml/2006/table">
            <a:tbl>
              <a:tblPr firstRow="1" firstCol="1" bandRow="1"/>
              <a:tblGrid>
                <a:gridCol w="1493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Treatment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State A (.2)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State B (.3)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State C (.5)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95400" y="3733800"/>
            <a:ext cx="6530975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Expected Value Rule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choosing between Risky Actions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Choose the Course of action with the largest expected payoff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the long run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Using Example 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EV(X) = (.2)(40) + (.3)(30) + (.5)(20) = 27.0 expected life years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EV(Y) = (.2)(10) + (.3)(45) + (.5)(20) = 25.5 expected life years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Choose X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585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Now assuming dominance we choose the branch with the higher expected utility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EU(X) = </a:t>
            </a:r>
            <a:r>
              <a:rPr lang="en-US" sz="2400" dirty="0" err="1"/>
              <a:t>p⋅a</a:t>
            </a:r>
            <a:r>
              <a:rPr lang="en-US" sz="2400" dirty="0"/>
              <a:t> + </a:t>
            </a:r>
            <a:r>
              <a:rPr lang="en-US" sz="2400" dirty="0" err="1"/>
              <a:t>q⋅c</a:t>
            </a:r>
            <a:r>
              <a:rPr lang="en-US" sz="2400" dirty="0"/>
              <a:t> + </a:t>
            </a:r>
            <a:r>
              <a:rPr lang="en-US" sz="2400" dirty="0" err="1"/>
              <a:t>r⋅e</a:t>
            </a:r>
            <a:r>
              <a:rPr lang="en-US" sz="2400" dirty="0"/>
              <a:t> = p⋅u(A) + </a:t>
            </a:r>
            <a:r>
              <a:rPr lang="en-US" sz="2400" dirty="0" err="1"/>
              <a:t>q⋅u</a:t>
            </a:r>
            <a:r>
              <a:rPr lang="en-US" sz="2400" dirty="0"/>
              <a:t>(C) + </a:t>
            </a:r>
            <a:r>
              <a:rPr lang="en-US" sz="2400" dirty="0" err="1"/>
              <a:t>r⋅u</a:t>
            </a:r>
            <a:r>
              <a:rPr lang="en-US" sz="2400" dirty="0"/>
              <a:t>(E)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EU(Y) = </a:t>
            </a:r>
            <a:r>
              <a:rPr lang="en-US" sz="2400" dirty="0" err="1"/>
              <a:t>s⋅b</a:t>
            </a:r>
            <a:r>
              <a:rPr lang="en-US" sz="2400" dirty="0"/>
              <a:t> + </a:t>
            </a:r>
            <a:r>
              <a:rPr lang="en-US" sz="2400" dirty="0" err="1"/>
              <a:t>t⋅d</a:t>
            </a:r>
            <a:r>
              <a:rPr lang="en-US" sz="2400" dirty="0"/>
              <a:t> = </a:t>
            </a:r>
            <a:r>
              <a:rPr lang="en-US" sz="2400" dirty="0" err="1"/>
              <a:t>s⋅u</a:t>
            </a:r>
            <a:r>
              <a:rPr lang="en-US" sz="2400" dirty="0"/>
              <a:t>(B) + </a:t>
            </a:r>
            <a:r>
              <a:rPr lang="en-US" sz="2400" dirty="0" err="1"/>
              <a:t>t⋅u</a:t>
            </a:r>
            <a:r>
              <a:rPr lang="en-US" sz="2400" dirty="0"/>
              <a:t>(D)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90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Utility Models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680582"/>
              </p:ext>
            </p:extLst>
          </p:nvPr>
        </p:nvGraphicFramePr>
        <p:xfrm>
          <a:off x="762000" y="2133600"/>
          <a:ext cx="7862454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2882900" imgH="1117600" progId="Equation.DSMT4">
                  <p:embed/>
                </p:oleObj>
              </mc:Choice>
              <mc:Fallback>
                <p:oleObj name="Equation" r:id="rId3" imgW="2882900" imgH="1117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133600"/>
                        <a:ext cx="7862454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39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Problems with Expected Value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295903"/>
              </p:ext>
            </p:extLst>
          </p:nvPr>
        </p:nvGraphicFramePr>
        <p:xfrm>
          <a:off x="1066800" y="1905000"/>
          <a:ext cx="6924676" cy="133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4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Knee Treatment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State A (.9)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State B (.1)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Surgery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0 years of waiting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50 years of waiting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Physical Therapy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7 years of waiting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</a:rPr>
                        <a:t>5 years of waiting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0" y="3733800"/>
            <a:ext cx="663515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 2: Years required to </a:t>
            </a:r>
            <a:r>
              <a:rPr kumimoji="0" lang="en-US" sz="18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wait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recovery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EV(Surgery) = (.9)( 0 years) + (.1)(-50 years) = -5.0 years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EV(Therapy) = (.9)(-7 years) + (.1)( -5 years ) = -6.8 years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But perhaps you don't want to take the Chance?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utility of living X years may be nonlinear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example, the increase from 0 to 10 years of waiting may be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more painful than the increase from 40 to 50 years of waiting.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3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Utility Model for Ex.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Choose the maximum expected utility: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EU(Surgery) = (.9)</a:t>
            </a:r>
            <a:r>
              <a:rPr lang="en-US" sz="2400" i="1" dirty="0"/>
              <a:t>u</a:t>
            </a:r>
            <a:r>
              <a:rPr lang="en-US" sz="2400" dirty="0"/>
              <a:t>(0 years) + (.1)</a:t>
            </a:r>
            <a:r>
              <a:rPr lang="en-US" sz="2400" i="1" dirty="0"/>
              <a:t>u</a:t>
            </a:r>
            <a:r>
              <a:rPr lang="en-US" sz="2400" dirty="0"/>
              <a:t>(50 years)</a:t>
            </a:r>
          </a:p>
          <a:p>
            <a:pPr marL="0" indent="0">
              <a:buNone/>
            </a:pPr>
            <a:r>
              <a:rPr lang="en-US" sz="2400" dirty="0"/>
              <a:t>EU(Therapy) = (.9)</a:t>
            </a:r>
            <a:r>
              <a:rPr lang="en-US" sz="2400" i="1" dirty="0"/>
              <a:t>u</a:t>
            </a:r>
            <a:r>
              <a:rPr lang="en-US" sz="2400" dirty="0"/>
              <a:t>( 7 years) + (.1)</a:t>
            </a:r>
            <a:r>
              <a:rPr lang="en-US" sz="2400" i="1" dirty="0"/>
              <a:t>u</a:t>
            </a:r>
            <a:r>
              <a:rPr lang="en-US" sz="2400" dirty="0"/>
              <a:t>(5 years)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to Find the utility function </a:t>
            </a:r>
            <a:r>
              <a:rPr lang="en-US" i="1" dirty="0"/>
              <a:t>u</a:t>
            </a:r>
            <a:r>
              <a:rPr lang="en-US" dirty="0"/>
              <a:t>( </a:t>
            </a:r>
            <a:r>
              <a:rPr lang="en-US" i="1" dirty="0"/>
              <a:t>x</a:t>
            </a:r>
            <a:r>
              <a:rPr lang="en-US" dirty="0"/>
              <a:t> years) ? </a:t>
            </a:r>
          </a:p>
          <a:p>
            <a:pPr marL="0" indent="0">
              <a:buNone/>
            </a:pPr>
            <a:r>
              <a:rPr lang="en-US" dirty="0"/>
              <a:t>0, 5, 7, 50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0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u</a:t>
            </a:r>
            <a:r>
              <a:rPr lang="en-US" dirty="0"/>
              <a:t>(worst outcome) = </a:t>
            </a:r>
            <a:r>
              <a:rPr lang="en-US" i="1" dirty="0"/>
              <a:t>u</a:t>
            </a:r>
            <a:r>
              <a:rPr lang="en-US" dirty="0"/>
              <a:t>(50 years of waiting) = 0</a:t>
            </a:r>
          </a:p>
          <a:p>
            <a:pPr marL="0" indent="0">
              <a:buNone/>
            </a:pPr>
            <a:r>
              <a:rPr lang="en-US" i="1" dirty="0"/>
              <a:t>u</a:t>
            </a:r>
            <a:r>
              <a:rPr lang="en-US" dirty="0"/>
              <a:t>(best outcome) = </a:t>
            </a:r>
            <a:r>
              <a:rPr lang="en-US" i="1" dirty="0"/>
              <a:t>u</a:t>
            </a:r>
            <a:r>
              <a:rPr lang="en-US" dirty="0"/>
              <a:t>(0 years of waiting) =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6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Step 2: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220210"/>
              </p:ext>
            </p:extLst>
          </p:nvPr>
        </p:nvGraphicFramePr>
        <p:xfrm>
          <a:off x="1828800" y="2057400"/>
          <a:ext cx="5181600" cy="1398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4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/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 dirty="0">
                          <a:effectLst/>
                        </a:rPr>
                        <a:t>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800">
                          <a:effectLst/>
                        </a:rPr>
                        <a:t>1-p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  <a:latin typeface="+mj-lt"/>
                          <a:ea typeface="Times New Roman"/>
                        </a:rPr>
                        <a:t>A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  <a:latin typeface="+mj-lt"/>
                        </a:rPr>
                        <a:t>0 years (best)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>
                          <a:effectLst/>
                          <a:latin typeface="+mj-lt"/>
                        </a:rPr>
                        <a:t>50 years (worst)</a:t>
                      </a:r>
                      <a:endParaRPr lang="en-US" sz="20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  <a:latin typeface="+mj-lt"/>
                          <a:ea typeface="Times New Roman"/>
                        </a:rPr>
                        <a:t>B</a:t>
                      </a: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  <a:latin typeface="+mj-lt"/>
                        </a:rPr>
                        <a:t>x years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dirty="0">
                          <a:effectLst/>
                          <a:latin typeface="+mj-lt"/>
                        </a:rPr>
                        <a:t>x years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85725" marR="85725" marT="85725" marB="8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6400" y="4191000"/>
            <a:ext cx="605806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Solve the following indifference relation: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Find the probability 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that makes you indifferent between: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chance to receive the best outcome, (1-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chance to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receive the worst outcome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Receive 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sure.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57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3: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</a:t>
            </a:r>
            <a:r>
              <a:rPr lang="en-US" i="1" dirty="0"/>
              <a:t>u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p</a:t>
            </a:r>
            <a:r>
              <a:rPr lang="en-US" dirty="0"/>
              <a:t> found in Step 2.</a:t>
            </a:r>
          </a:p>
          <a:p>
            <a:endParaRPr lang="en-US" dirty="0"/>
          </a:p>
          <a:p>
            <a:r>
              <a:rPr lang="en-US" dirty="0"/>
              <a:t>Why? </a:t>
            </a:r>
          </a:p>
          <a:p>
            <a:pPr marL="0" indent="0">
              <a:buNone/>
            </a:pPr>
            <a:r>
              <a:rPr lang="en-US" dirty="0"/>
              <a:t>Setting </a:t>
            </a:r>
            <a:r>
              <a:rPr lang="en-US" i="1" dirty="0">
                <a:ea typeface="Wingdings"/>
                <a:cs typeface="Wingdings"/>
                <a:sym typeface="Wingdings"/>
              </a:rPr>
              <a:t>u</a:t>
            </a:r>
            <a:r>
              <a:rPr lang="en-US" dirty="0">
                <a:ea typeface="Wingdings"/>
                <a:cs typeface="Wingdings"/>
                <a:sym typeface="Wingdings"/>
              </a:rPr>
              <a:t>(0)=1 (best), </a:t>
            </a:r>
            <a:r>
              <a:rPr lang="en-US" i="1" dirty="0">
                <a:ea typeface="Wingdings"/>
                <a:cs typeface="Wingdings"/>
                <a:sym typeface="Wingdings"/>
              </a:rPr>
              <a:t>u</a:t>
            </a:r>
            <a:r>
              <a:rPr lang="en-US" dirty="0">
                <a:ea typeface="Wingdings"/>
                <a:cs typeface="Wingdings"/>
                <a:sym typeface="Wingdings"/>
              </a:rPr>
              <a:t>(50) =0 (worst)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u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)=</a:t>
            </a:r>
            <a:r>
              <a:rPr lang="en-US" i="1" dirty="0"/>
              <a:t>p</a:t>
            </a:r>
            <a:r>
              <a:rPr lang="en-US" i="1" dirty="0">
                <a:latin typeface="Wingdings"/>
                <a:ea typeface="Wingdings"/>
                <a:cs typeface="Wingdings"/>
                <a:sym typeface="Wingdings"/>
              </a:rPr>
              <a:t>⋅</a:t>
            </a:r>
            <a:r>
              <a:rPr lang="en-US" i="1" dirty="0">
                <a:ea typeface="Wingdings"/>
                <a:cs typeface="Wingdings"/>
                <a:sym typeface="Wingdings"/>
              </a:rPr>
              <a:t>u</a:t>
            </a:r>
            <a:r>
              <a:rPr lang="en-US" dirty="0">
                <a:ea typeface="Wingdings"/>
                <a:cs typeface="Wingdings"/>
                <a:sym typeface="Wingdings"/>
              </a:rPr>
              <a:t>(0)+(1-</a:t>
            </a:r>
            <a:r>
              <a:rPr lang="en-US" i="1" dirty="0">
                <a:ea typeface="Wingdings"/>
                <a:cs typeface="Wingdings"/>
                <a:sym typeface="Wingdings"/>
              </a:rPr>
              <a:t>p</a:t>
            </a:r>
            <a:r>
              <a:rPr lang="en-US" dirty="0">
                <a:ea typeface="Wingdings"/>
                <a:cs typeface="Wingdings"/>
                <a:sym typeface="Wingdings"/>
              </a:rPr>
              <a:t>)</a:t>
            </a:r>
            <a:r>
              <a:rPr lang="en-US" i="1" dirty="0">
                <a:ea typeface="Wingdings"/>
                <a:cs typeface="Wingdings"/>
                <a:sym typeface="Wingdings"/>
              </a:rPr>
              <a:t>u</a:t>
            </a:r>
            <a:r>
              <a:rPr lang="en-US" dirty="0">
                <a:ea typeface="Wingdings"/>
                <a:cs typeface="Wingdings"/>
                <a:sym typeface="Wingdings"/>
              </a:rPr>
              <a:t>(50) </a:t>
            </a:r>
          </a:p>
          <a:p>
            <a:pPr marL="914400" lvl="2" indent="0">
              <a:buNone/>
            </a:pPr>
            <a:r>
              <a:rPr lang="en-US" sz="3200" dirty="0">
                <a:ea typeface="Wingdings"/>
                <a:cs typeface="Wingdings"/>
                <a:sym typeface="Wingdings"/>
              </a:rPr>
              <a:t>= </a:t>
            </a:r>
            <a:r>
              <a:rPr lang="en-US" sz="3200" i="1" dirty="0"/>
              <a:t>p</a:t>
            </a:r>
            <a:r>
              <a:rPr lang="en-US" sz="3200" i="1" dirty="0">
                <a:latin typeface="Wingdings"/>
                <a:ea typeface="Wingdings"/>
                <a:cs typeface="Wingdings"/>
                <a:sym typeface="Wingdings"/>
              </a:rPr>
              <a:t>⋅</a:t>
            </a:r>
            <a:r>
              <a:rPr lang="en-US" sz="3200" i="1" dirty="0">
                <a:ea typeface="Wingdings"/>
                <a:cs typeface="Wingdings"/>
                <a:sym typeface="Wingdings"/>
              </a:rPr>
              <a:t>1</a:t>
            </a:r>
            <a:r>
              <a:rPr lang="en-US" sz="3200" dirty="0">
                <a:ea typeface="Wingdings"/>
                <a:cs typeface="Wingdings"/>
                <a:sym typeface="Wingdings"/>
              </a:rPr>
              <a:t>+(1-</a:t>
            </a:r>
            <a:r>
              <a:rPr lang="en-US" sz="3200" i="1" dirty="0">
                <a:ea typeface="Wingdings"/>
                <a:cs typeface="Wingdings"/>
                <a:sym typeface="Wingdings"/>
              </a:rPr>
              <a:t>p</a:t>
            </a:r>
            <a:r>
              <a:rPr lang="en-US" sz="3200" dirty="0">
                <a:ea typeface="Wingdings"/>
                <a:cs typeface="Wingdings"/>
                <a:sym typeface="Wingdings"/>
              </a:rPr>
              <a:t>)</a:t>
            </a:r>
            <a:r>
              <a:rPr lang="en-US" sz="3200" i="1" dirty="0">
                <a:ea typeface="Wingdings"/>
                <a:cs typeface="Wingdings"/>
                <a:sym typeface="Wingdings"/>
              </a:rPr>
              <a:t>0 = p</a:t>
            </a:r>
          </a:p>
          <a:p>
            <a:pPr marL="914400" lvl="2" indent="0">
              <a:buNone/>
            </a:pPr>
            <a:r>
              <a:rPr lang="en-US" sz="3200" i="1" dirty="0">
                <a:ea typeface="Wingdings"/>
                <a:cs typeface="Wingdings"/>
                <a:sym typeface="Wingdings"/>
              </a:rPr>
              <a:t>= u</a:t>
            </a:r>
            <a:r>
              <a:rPr lang="en-US" sz="3200" dirty="0">
                <a:ea typeface="Wingdings"/>
                <a:cs typeface="Wingdings"/>
                <a:sym typeface="Wingdings"/>
              </a:rPr>
              <a:t>(B) = </a:t>
            </a:r>
            <a:r>
              <a:rPr lang="en-US" sz="3200" i="1" dirty="0">
                <a:ea typeface="Wingdings"/>
                <a:cs typeface="Wingdings"/>
                <a:sym typeface="Wingdings"/>
              </a:rPr>
              <a:t>u</a:t>
            </a:r>
            <a:r>
              <a:rPr lang="en-US" sz="3200" dirty="0">
                <a:ea typeface="Wingdings"/>
                <a:cs typeface="Wingdings"/>
                <a:sym typeface="Wingdings"/>
              </a:rPr>
              <a:t>(</a:t>
            </a:r>
            <a:r>
              <a:rPr lang="en-US" sz="3200" i="1" dirty="0">
                <a:ea typeface="Wingdings"/>
                <a:cs typeface="Wingdings"/>
                <a:sym typeface="Wingdings"/>
              </a:rPr>
              <a:t>x</a:t>
            </a:r>
            <a:r>
              <a:rPr lang="en-US" sz="3200" dirty="0">
                <a:ea typeface="Wingdings"/>
                <a:cs typeface="Wingdings"/>
                <a:sym typeface="Wingdings"/>
              </a:rPr>
              <a:t>) 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9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E.g., to find the Utility of 7 years relative to </a:t>
            </a:r>
            <a:br>
              <a:rPr lang="en-US" sz="2800" dirty="0"/>
            </a:br>
            <a:r>
              <a:rPr lang="en-US" sz="2800" dirty="0"/>
              <a:t>the best (0 years) and worst (50 years):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Find the probability </a:t>
            </a:r>
            <a:r>
              <a:rPr lang="en-US" sz="2400" i="1" dirty="0"/>
              <a:t>p</a:t>
            </a:r>
            <a:r>
              <a:rPr lang="en-US" sz="2400" dirty="0"/>
              <a:t> that makes you indifferent between:</a:t>
            </a:r>
          </a:p>
          <a:p>
            <a:r>
              <a:rPr lang="en-US" sz="2400" dirty="0"/>
              <a:t>A. </a:t>
            </a:r>
            <a:r>
              <a:rPr lang="en-US" sz="2400" i="1" dirty="0"/>
              <a:t>p</a:t>
            </a:r>
            <a:r>
              <a:rPr lang="en-US" sz="2400" dirty="0"/>
              <a:t> chance to receive 0 years, (1-</a:t>
            </a:r>
            <a:r>
              <a:rPr lang="en-US" sz="2400" i="1" dirty="0"/>
              <a:t>p</a:t>
            </a:r>
            <a:r>
              <a:rPr lang="en-US" sz="2400" dirty="0"/>
              <a:t>) chance to receive 50 years.</a:t>
            </a:r>
          </a:p>
          <a:p>
            <a:r>
              <a:rPr lang="en-US" sz="2400" dirty="0"/>
              <a:t>B. Receive 7 for sure.</a:t>
            </a:r>
          </a:p>
          <a:p>
            <a:pPr marL="0" indent="0">
              <a:buNone/>
            </a:pPr>
            <a:r>
              <a:rPr lang="en-US" sz="2400" dirty="0"/>
              <a:t>Suppose </a:t>
            </a:r>
            <a:r>
              <a:rPr lang="en-US" sz="2400" i="1" dirty="0"/>
              <a:t>p</a:t>
            </a:r>
            <a:r>
              <a:rPr lang="en-US" sz="2400" dirty="0"/>
              <a:t> = .95 makes you indifferent, then </a:t>
            </a:r>
          </a:p>
          <a:p>
            <a:pPr marL="0" indent="0">
              <a:buNone/>
            </a:pPr>
            <a:r>
              <a:rPr lang="en-US" sz="2400" i="1" dirty="0"/>
              <a:t>    u</a:t>
            </a:r>
            <a:r>
              <a:rPr lang="en-US" sz="2400" dirty="0"/>
              <a:t>( 7 years ) = .95.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7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1728</Words>
  <Application>Microsoft Macintosh PowerPoint</Application>
  <PresentationFormat>On-screen Show (4:3)</PresentationFormat>
  <Paragraphs>287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Garamond</vt:lpstr>
      <vt:lpstr>Times New Roman</vt:lpstr>
      <vt:lpstr>Wingdings</vt:lpstr>
      <vt:lpstr>Office Theme</vt:lpstr>
      <vt:lpstr>Equation</vt:lpstr>
      <vt:lpstr>Utility Theory</vt:lpstr>
      <vt:lpstr>Types of utility theories</vt:lpstr>
      <vt:lpstr>Example 1: Risky Single-Attribute (Years of Survival)</vt:lpstr>
      <vt:lpstr>Problems with Expected Value</vt:lpstr>
      <vt:lpstr>Expected Utility Model for Ex. 2:</vt:lpstr>
      <vt:lpstr>Step 1: </vt:lpstr>
      <vt:lpstr>Step 2:</vt:lpstr>
      <vt:lpstr>Step 3: </vt:lpstr>
      <vt:lpstr>E.g., to find the Utility of 7 years relative to  the best (0 years) and worst (50 years): </vt:lpstr>
      <vt:lpstr>And to find the Utility of 5 years relative to the best (0 years) and worst (50 years): </vt:lpstr>
      <vt:lpstr>Substituting these utilities </vt:lpstr>
      <vt:lpstr>Ex 3: Decision Under Uncertainty</vt:lpstr>
      <vt:lpstr>Subjective Expected Utility (Savage 1954)</vt:lpstr>
      <vt:lpstr>Example 4: Riskless Multi-Attribute</vt:lpstr>
      <vt:lpstr>Multi-Attribute Weighted Additive Rule</vt:lpstr>
      <vt:lpstr>Exchange Rate</vt:lpstr>
      <vt:lpstr>MAUT choice</vt:lpstr>
      <vt:lpstr>Alternative Multi-attribute Models</vt:lpstr>
      <vt:lpstr>Multiplicative:</vt:lpstr>
      <vt:lpstr>Averaging</vt:lpstr>
      <vt:lpstr>Principles of Rational Decision Making</vt:lpstr>
      <vt:lpstr>PowerPoint Presentation</vt:lpstr>
      <vt:lpstr>PowerPoint Presentation</vt:lpstr>
      <vt:lpstr>PowerPoint Presentation</vt:lpstr>
      <vt:lpstr>How does EU follow from these axioms?</vt:lpstr>
      <vt:lpstr>1. Assuming Final outcomes, a decision tree can be displayed as    </vt:lpstr>
      <vt:lpstr>Using Solvability we assume that </vt:lpstr>
      <vt:lpstr>Assuming substitutability we can replace D1 with D2</vt:lpstr>
      <vt:lpstr>Assuming reduction to final outcomes</vt:lpstr>
      <vt:lpstr>Now assuming dominance we choose the branch with the higher expected utility</vt:lpstr>
      <vt:lpstr>Summary of Utility Models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 Theory</dc:title>
  <dc:creator>user</dc:creator>
  <cp:lastModifiedBy>Busemeyer, Jerome R.</cp:lastModifiedBy>
  <cp:revision>23</cp:revision>
  <dcterms:created xsi:type="dcterms:W3CDTF">2011-09-01T04:54:15Z</dcterms:created>
  <dcterms:modified xsi:type="dcterms:W3CDTF">2021-08-27T13:40:37Z</dcterms:modified>
</cp:coreProperties>
</file>