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  <p:sldMasterId id="2147483820" r:id="rId2"/>
  </p:sldMasterIdLst>
  <p:notesMasterIdLst>
    <p:notesMasterId r:id="rId48"/>
  </p:notesMasterIdLst>
  <p:sldIdLst>
    <p:sldId id="329" r:id="rId3"/>
    <p:sldId id="331" r:id="rId4"/>
    <p:sldId id="349" r:id="rId5"/>
    <p:sldId id="350" r:id="rId6"/>
    <p:sldId id="351" r:id="rId7"/>
    <p:sldId id="358" r:id="rId8"/>
    <p:sldId id="282" r:id="rId9"/>
    <p:sldId id="284" r:id="rId10"/>
    <p:sldId id="359" r:id="rId11"/>
    <p:sldId id="286" r:id="rId12"/>
    <p:sldId id="294" r:id="rId13"/>
    <p:sldId id="287" r:id="rId14"/>
    <p:sldId id="273" r:id="rId15"/>
    <p:sldId id="324" r:id="rId16"/>
    <p:sldId id="325" r:id="rId17"/>
    <p:sldId id="360" r:id="rId18"/>
    <p:sldId id="361" r:id="rId19"/>
    <p:sldId id="326" r:id="rId20"/>
    <p:sldId id="327" r:id="rId21"/>
    <p:sldId id="323" r:id="rId22"/>
    <p:sldId id="269" r:id="rId23"/>
    <p:sldId id="362" r:id="rId24"/>
    <p:sldId id="271" r:id="rId25"/>
    <p:sldId id="330" r:id="rId26"/>
    <p:sldId id="332" r:id="rId27"/>
    <p:sldId id="333" r:id="rId28"/>
    <p:sldId id="334" r:id="rId29"/>
    <p:sldId id="335" r:id="rId30"/>
    <p:sldId id="336" r:id="rId31"/>
    <p:sldId id="357" r:id="rId32"/>
    <p:sldId id="353" r:id="rId33"/>
    <p:sldId id="356" r:id="rId34"/>
    <p:sldId id="354" r:id="rId35"/>
    <p:sldId id="340" r:id="rId36"/>
    <p:sldId id="346" r:id="rId37"/>
    <p:sldId id="337" r:id="rId38"/>
    <p:sldId id="338" r:id="rId39"/>
    <p:sldId id="339" r:id="rId40"/>
    <p:sldId id="344" r:id="rId41"/>
    <p:sldId id="345" r:id="rId42"/>
    <p:sldId id="347" r:id="rId43"/>
    <p:sldId id="341" r:id="rId44"/>
    <p:sldId id="342" r:id="rId45"/>
    <p:sldId id="343" r:id="rId46"/>
    <p:sldId id="348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0" autoAdjust="0"/>
    <p:restoredTop sz="93428" autoAdjust="0"/>
  </p:normalViewPr>
  <p:slideViewPr>
    <p:cSldViewPr>
      <p:cViewPr varScale="1">
        <p:scale>
          <a:sx n="96" d="100"/>
          <a:sy n="96" d="100"/>
        </p:scale>
        <p:origin x="-8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notesMaster" Target="notesMasters/notes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4" Type="http://schemas.openxmlformats.org/officeDocument/2006/relationships/image" Target="../media/image15.wmf"/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>
                <a:schemeClr val="tx1"/>
              </a:buClr>
              <a:buSzPct val="75000"/>
              <a:defRPr sz="1200"/>
            </a:lvl1pPr>
          </a:lstStyle>
          <a:p>
            <a:fld id="{7CFDC3CA-A69A-4E60-9456-8D76C7CC529A}" type="datetimeFigureOut">
              <a:rPr lang="en-US"/>
              <a:pPr/>
              <a:t>9/10/15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>
                <a:schemeClr val="tx1"/>
              </a:buClr>
              <a:buSzPct val="75000"/>
              <a:defRPr sz="1200"/>
            </a:lvl1pPr>
          </a:lstStyle>
          <a:p>
            <a:fld id="{DB8D9ED2-6DE1-4A3A-BA84-7F5A5DB78A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00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5A51DAA-ADF9-44DE-9865-83DAA2BA795D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42BA2AD-8C86-4B62-8C26-DB3B31363978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09FBB97-97A3-4418-BA71-FA1A0F1625B1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1760795-1B31-403F-83B3-85A70DAE4B4A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9D7AEA4-CA48-4445-8352-90BB13A175A5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3FA8712-75DB-4629-97F6-C531F0922535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FBC9D5F-1B6E-45F4-9884-A17DCEC9516A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5278046-B383-4EB1-B8CD-8BEBD19F5150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86FCB81-D407-42BB-B847-61C74148C7AB}" type="slidenum">
              <a:rPr lang="en-US" sz="1200" smtClean="0"/>
              <a:pPr eaLnBrk="1" hangingPunct="1"/>
              <a:t>31</a:t>
            </a:fld>
            <a:endParaRPr lang="en-US" sz="1200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3D2C2AF-4885-4D37-9D90-7AD86EF031B8}" type="slidenum">
              <a:rPr lang="en-US" sz="1200" smtClean="0"/>
              <a:pPr eaLnBrk="1" hangingPunct="1"/>
              <a:t>32</a:t>
            </a:fld>
            <a:endParaRPr lang="en-US" sz="120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13AD8F3-E351-4D0B-B997-0BDEDBBABA1F}" type="slidenum">
              <a:rPr lang="en-US" sz="1200" smtClean="0"/>
              <a:pPr eaLnBrk="1" hangingPunct="1"/>
              <a:t>33</a:t>
            </a:fld>
            <a:endParaRPr lang="en-US" sz="1200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C026E64-59D6-4C3B-AB12-80FA82493239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ADEEA9-2707-40E7-8FEB-3CB8D6D8159B}" type="slidenum">
              <a:rPr lang="en-US">
                <a:solidFill>
                  <a:srgbClr val="000000"/>
                </a:solidFill>
              </a:rPr>
              <a:pPr/>
              <a:t>38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1C6694-5970-43FE-A0DD-74D9BF45262D}" type="slidenum">
              <a:rPr lang="en-US">
                <a:solidFill>
                  <a:srgbClr val="000000"/>
                </a:solidFill>
              </a:rPr>
              <a:pPr/>
              <a:t>43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F01310-9FDE-452A-99C6-60E05A7FCA7F}" type="slidenum">
              <a:rPr lang="en-US">
                <a:solidFill>
                  <a:srgbClr val="000000"/>
                </a:solidFill>
              </a:rPr>
              <a:pPr/>
              <a:t>45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486F155-24C9-4BDD-974D-4B617BC51FA3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7EA4CF4-D9E2-4E0C-B8B9-081BC0BED53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C205C08-3F95-45E1-A0F8-CA871C68B044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5927860-1D04-4E05-BBDB-A37712DA3A38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B82917A-960A-47A5-B5B6-7C2552B74E5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1E69E9A-B50C-4EB7-BC67-DDD90E619635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BC0A18F-9474-4A33-BF49-BF33FB318436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5"/>
          <p:cNvGraphicFramePr>
            <a:graphicFrameLocks noChangeAspect="1"/>
          </p:cNvGraphicFramePr>
          <p:nvPr/>
        </p:nvGraphicFramePr>
        <p:xfrm>
          <a:off x="44450" y="2393950"/>
          <a:ext cx="9077325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9" name="Image" r:id="rId3" imgW="10209524" imgH="1815873" progId="">
                  <p:embed/>
                </p:oleObj>
              </mc:Choice>
              <mc:Fallback>
                <p:oleObj name="Image" r:id="rId3" imgW="10209524" imgH="1815873" progId="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" y="2393950"/>
                        <a:ext cx="9077325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925" y="4292600"/>
            <a:ext cx="9074150" cy="2520950"/>
            <a:chOff x="0" y="2640"/>
            <a:chExt cx="5760" cy="1680"/>
          </a:xfrm>
        </p:grpSpPr>
        <p:sp>
          <p:nvSpPr>
            <p:cNvPr id="6" name="Rectangle 17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168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solidFill>
                  <a:srgbClr val="1D528D"/>
                </a:solidFill>
                <a:latin typeface="Calibri" pitchFamily="34" charset="0"/>
              </a:endParaRPr>
            </a:p>
          </p:txBody>
        </p:sp>
        <p:sp>
          <p:nvSpPr>
            <p:cNvPr id="7" name="Rectangle 18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solidFill>
                  <a:srgbClr val="1D528D"/>
                </a:solidFill>
                <a:latin typeface="Calibri" pitchFamily="34" charset="0"/>
              </a:endParaRPr>
            </a:p>
          </p:txBody>
        </p:sp>
      </p:grpSp>
      <p:sp>
        <p:nvSpPr>
          <p:cNvPr id="8" name="Rectangle 19"/>
          <p:cNvSpPr>
            <a:spLocks noChangeArrowheads="1"/>
          </p:cNvSpPr>
          <p:nvPr/>
        </p:nvSpPr>
        <p:spPr bwMode="gray">
          <a:xfrm>
            <a:off x="34925" y="44450"/>
            <a:ext cx="9074150" cy="2282825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solidFill>
                <a:srgbClr val="1D528D"/>
              </a:solidFill>
              <a:latin typeface="Calibri" pitchFamily="34" charset="0"/>
            </a:endParaRPr>
          </a:p>
        </p:txBody>
      </p:sp>
      <p:grpSp>
        <p:nvGrpSpPr>
          <p:cNvPr id="9" name="Group 20"/>
          <p:cNvGrpSpPr>
            <a:grpSpLocks/>
          </p:cNvGrpSpPr>
          <p:nvPr/>
        </p:nvGrpSpPr>
        <p:grpSpPr bwMode="auto">
          <a:xfrm>
            <a:off x="-4763" y="0"/>
            <a:ext cx="9148763" cy="6856413"/>
            <a:chOff x="-3" y="0"/>
            <a:chExt cx="5763" cy="4319"/>
          </a:xfrm>
        </p:grpSpPr>
        <p:sp>
          <p:nvSpPr>
            <p:cNvPr id="10" name="AutoShape 21"/>
            <p:cNvSpPr>
              <a:spLocks noChangeArrowheads="1"/>
            </p:cNvSpPr>
            <p:nvPr userDrawn="1"/>
          </p:nvSpPr>
          <p:spPr bwMode="gray">
            <a:xfrm>
              <a:off x="24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solidFill>
                  <a:srgbClr val="1D528D"/>
                </a:solidFill>
                <a:latin typeface="Calibri" pitchFamily="34" charset="0"/>
              </a:endParaRPr>
            </a:p>
          </p:txBody>
        </p:sp>
        <p:sp>
          <p:nvSpPr>
            <p:cNvPr id="11" name="Freeform 22"/>
            <p:cNvSpPr>
              <a:spLocks/>
            </p:cNvSpPr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>
                <a:gd name="T0" fmla="*/ 0 w 336"/>
                <a:gd name="T1" fmla="*/ 48 h 384"/>
                <a:gd name="T2" fmla="*/ 0 w 336"/>
                <a:gd name="T3" fmla="*/ 384 h 384"/>
                <a:gd name="T4" fmla="*/ 96 w 336"/>
                <a:gd name="T5" fmla="*/ 192 h 384"/>
                <a:gd name="T6" fmla="*/ 192 w 336"/>
                <a:gd name="T7" fmla="*/ 48 h 384"/>
                <a:gd name="T8" fmla="*/ 33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 userDrawn="1"/>
          </p:nvSpPr>
          <p:spPr bwMode="gray">
            <a:xfrm rot="-5408600">
              <a:off x="-50" y="4030"/>
              <a:ext cx="336" cy="242"/>
            </a:xfrm>
            <a:custGeom>
              <a:avLst/>
              <a:gdLst>
                <a:gd name="T0" fmla="*/ 0 w 336"/>
                <a:gd name="T1" fmla="*/ 48 h 384"/>
                <a:gd name="T2" fmla="*/ 0 w 336"/>
                <a:gd name="T3" fmla="*/ 384 h 384"/>
                <a:gd name="T4" fmla="*/ 96 w 336"/>
                <a:gd name="T5" fmla="*/ 192 h 384"/>
                <a:gd name="T6" fmla="*/ 192 w 336"/>
                <a:gd name="T7" fmla="*/ 48 h 384"/>
                <a:gd name="T8" fmla="*/ 33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 userDrawn="1"/>
          </p:nvSpPr>
          <p:spPr bwMode="gray">
            <a:xfrm rot="10769190">
              <a:off x="5519" y="4031"/>
              <a:ext cx="232" cy="287"/>
            </a:xfrm>
            <a:custGeom>
              <a:avLst/>
              <a:gdLst>
                <a:gd name="T0" fmla="*/ 0 w 336"/>
                <a:gd name="T1" fmla="*/ 48 h 384"/>
                <a:gd name="T2" fmla="*/ 0 w 336"/>
                <a:gd name="T3" fmla="*/ 384 h 384"/>
                <a:gd name="T4" fmla="*/ 96 w 336"/>
                <a:gd name="T5" fmla="*/ 192 h 384"/>
                <a:gd name="T6" fmla="*/ 192 w 336"/>
                <a:gd name="T7" fmla="*/ 48 h 384"/>
                <a:gd name="T8" fmla="*/ 33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 userDrawn="1"/>
          </p:nvSpPr>
          <p:spPr bwMode="gray">
            <a:xfrm rot="5400000">
              <a:off x="5472" y="0"/>
              <a:ext cx="288" cy="288"/>
            </a:xfrm>
            <a:custGeom>
              <a:avLst/>
              <a:gdLst>
                <a:gd name="T0" fmla="*/ 0 w 336"/>
                <a:gd name="T1" fmla="*/ 48 h 384"/>
                <a:gd name="T2" fmla="*/ 0 w 336"/>
                <a:gd name="T3" fmla="*/ 384 h 384"/>
                <a:gd name="T4" fmla="*/ 96 w 336"/>
                <a:gd name="T5" fmla="*/ 192 h 384"/>
                <a:gd name="T6" fmla="*/ 192 w 336"/>
                <a:gd name="T7" fmla="*/ 48 h 384"/>
                <a:gd name="T8" fmla="*/ 33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26"/>
          <p:cNvGrpSpPr>
            <a:grpSpLocks/>
          </p:cNvGrpSpPr>
          <p:nvPr/>
        </p:nvGrpSpPr>
        <p:grpSpPr bwMode="auto">
          <a:xfrm>
            <a:off x="2482850" y="2895600"/>
            <a:ext cx="2698750" cy="1041400"/>
            <a:chOff x="1610" y="1965"/>
            <a:chExt cx="1700" cy="656"/>
          </a:xfrm>
        </p:grpSpPr>
        <p:pic>
          <p:nvPicPr>
            <p:cNvPr id="16" name="Picture 27" descr="Untitled-1 copy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gray">
            <a:xfrm>
              <a:off x="2426" y="1965"/>
              <a:ext cx="590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28" descr="Untitled-1 copy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gray">
            <a:xfrm>
              <a:off x="3061" y="2372"/>
              <a:ext cx="249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29" descr="Untitled-1 copy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gray">
            <a:xfrm>
              <a:off x="1610" y="2237"/>
              <a:ext cx="363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ltGray">
          <a:xfrm>
            <a:off x="762000" y="990600"/>
            <a:ext cx="7772400" cy="10668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fld id="{5A7C2BF6-D198-472E-B3C4-1DC6C6B3CB87}" type="datetimeFigureOut">
              <a:rPr lang="en-US"/>
              <a:pPr/>
              <a:t>9/10/15</a:t>
            </a:fld>
            <a:endParaRPr lang="en-US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fld id="{46365837-5825-409C-8789-EA7914696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fld id="{FBD24A4F-DC81-426B-BD5E-CB93D8CE7013}" type="datetimeFigureOut">
              <a:rPr lang="en-US"/>
              <a:pPr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fld id="{6A13E054-1468-47A6-8012-57AB1BABA9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2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2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fld id="{C710B1B2-2908-488E-B377-0BF176AF7F54}" type="datetimeFigureOut">
              <a:rPr lang="en-US"/>
              <a:pPr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fld id="{BDA546B6-657E-403C-B659-672500D89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6294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949825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fld id="{6138814D-7C21-43C2-9FC9-4190062EF6C4}" type="datetimeFigureOut">
              <a:rPr lang="en-US"/>
              <a:pPr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fld id="{ED319675-96F6-49FC-9952-3E5F01180E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4576-D0AE-4973-97A4-6E50376BB9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05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9801-DB34-4607-B63B-1C8E0DEA95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9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F271-B253-4F11-9E69-6E5F414B77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61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4722-3EF8-4BFE-83A9-9C91DC7DE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49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8F1B-884B-414E-A089-18A3CEF50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965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FC32-9F83-417C-A858-BB265E0E93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498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FB0A-6B0B-48A9-83CD-CC52FF12D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1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F8E600F7-6A24-4E42-8FFE-A4ADBE7B52DC}" type="datetimeFigureOut">
              <a:rPr lang="en-US"/>
              <a:pPr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7679356F-FA1F-45B1-9C49-D55947BE49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2192-6644-46F8-9286-AE06651377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919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7994-76B8-4617-96A1-EF150846FC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952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E8D0-2D90-46F6-90AD-4458950EB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580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969B-47B1-40F9-9FCA-510ED0EF86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96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fld id="{9943FE76-F194-4017-8D90-9E4C92FFB846}" type="datetimeFigureOut">
              <a:rPr lang="en-US"/>
              <a:pPr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fld id="{6CA5E230-7ADB-450F-8AE2-D7BADB86CC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fld id="{27FDC7EB-02C2-484A-8A82-DF8DF39B82E0}" type="datetimeFigureOut">
              <a:rPr lang="en-US"/>
              <a:pPr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fld id="{F377F8C1-316F-48C9-8D7D-801EF29575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fld id="{D3780C31-D7B1-4F15-A5CF-60DC62E6C471}" type="datetimeFigureOut">
              <a:rPr lang="en-US"/>
              <a:pPr/>
              <a:t>9/10/15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fld id="{B8E38193-1EF8-4DB9-9AF2-95DBAF028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fld id="{9F3A5160-35F0-4C4B-A09D-D1739EB47416}" type="datetimeFigureOut">
              <a:rPr lang="en-US"/>
              <a:pPr/>
              <a:t>9/10/15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fld id="{573A49C5-38F1-41EF-978C-3CADAB54E8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fld id="{194E8B74-2F72-447F-9E70-2AE13DFD0CF0}" type="datetimeFigureOut">
              <a:rPr lang="en-US"/>
              <a:pPr/>
              <a:t>9/10/15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fld id="{4B86A8DE-63CE-406D-A5F1-B82EF3B6BE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fld id="{DC8FB776-24F1-4E93-8A94-CBDA250725CA}" type="datetimeFigureOut">
              <a:rPr lang="en-US"/>
              <a:pPr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fld id="{AB1D5CCE-8E54-4EDD-8D18-780F11B433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fld id="{2E066CE8-1AC1-4CA7-B6F3-40F0E5FFD57B}" type="datetimeFigureOut">
              <a:rPr lang="en-US"/>
              <a:pPr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fld id="{0AF4211B-022A-47E0-939B-202A02A174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1"/>
          <p:cNvGrpSpPr>
            <a:grpSpLocks/>
          </p:cNvGrpSpPr>
          <p:nvPr/>
        </p:nvGrpSpPr>
        <p:grpSpPr bwMode="auto">
          <a:xfrm>
            <a:off x="0" y="285750"/>
            <a:ext cx="9156700" cy="911225"/>
            <a:chOff x="-1" y="196"/>
            <a:chExt cx="5768" cy="635"/>
          </a:xfrm>
        </p:grpSpPr>
        <p:sp>
          <p:nvSpPr>
            <p:cNvPr id="4108" name="Rectangle 12"/>
            <p:cNvSpPr>
              <a:spLocks noChangeArrowheads="1"/>
            </p:cNvSpPr>
            <p:nvPr userDrawn="1"/>
          </p:nvSpPr>
          <p:spPr bwMode="gray">
            <a:xfrm>
              <a:off x="1" y="196"/>
              <a:ext cx="5766" cy="635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solidFill>
                  <a:srgbClr val="1D528D"/>
                </a:solidFill>
                <a:latin typeface="Calibri" pitchFamily="34" charset="0"/>
              </a:endParaRPr>
            </a:p>
          </p:txBody>
        </p:sp>
        <p:sp>
          <p:nvSpPr>
            <p:cNvPr id="1037" name="Freeform 13"/>
            <p:cNvSpPr>
              <a:spLocks/>
            </p:cNvSpPr>
            <p:nvPr userDrawn="1"/>
          </p:nvSpPr>
          <p:spPr bwMode="gray">
            <a:xfrm flipH="1" flipV="1">
              <a:off x="2265" y="196"/>
              <a:ext cx="3497" cy="226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rgbClr val="1D528D"/>
                </a:solidFill>
                <a:latin typeface="Calibri"/>
                <a:cs typeface="+mn-cs"/>
              </a:endParaRPr>
            </a:p>
          </p:txBody>
        </p:sp>
        <p:sp>
          <p:nvSpPr>
            <p:cNvPr id="1038" name="Freeform 14"/>
            <p:cNvSpPr>
              <a:spLocks/>
            </p:cNvSpPr>
            <p:nvPr userDrawn="1"/>
          </p:nvSpPr>
          <p:spPr bwMode="gray">
            <a:xfrm>
              <a:off x="-1" y="514"/>
              <a:ext cx="3702" cy="311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rgbClr val="1D528D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0"/>
            <a:ext cx="9144000" cy="2413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solidFill>
                <a:srgbClr val="1D528D"/>
              </a:solidFill>
              <a:latin typeface="Calibri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gray">
          <a:xfrm>
            <a:off x="12700" y="1235075"/>
            <a:ext cx="9132888" cy="158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solidFill>
                <a:srgbClr val="1D528D"/>
              </a:solidFill>
              <a:latin typeface="Calibri" pitchFamily="34" charset="0"/>
            </a:endParaRPr>
          </a:p>
        </p:txBody>
      </p:sp>
      <p:pic>
        <p:nvPicPr>
          <p:cNvPr id="4101" name="Picture 17" descr="Untitled-1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>
            <a:off x="252413" y="382588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8" descr="Untitled-1 copy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gray">
          <a:xfrm>
            <a:off x="973138" y="765175"/>
            <a:ext cx="3587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6764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1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1D528D"/>
                </a:solidFill>
                <a:latin typeface="Calibri" pitchFamily="34" charset="0"/>
              </a:defRPr>
            </a:lvl1pPr>
          </a:lstStyle>
          <a:p>
            <a:fld id="{770D5BEF-48EC-424C-9AEC-9D626ED72650}" type="datetimeFigureOut">
              <a:rPr lang="en-US"/>
              <a:pPr/>
              <a:t>9/10/15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528D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1D528D"/>
                </a:solidFill>
                <a:latin typeface="Calibri" pitchFamily="34" charset="0"/>
              </a:defRPr>
            </a:lvl1pPr>
          </a:lstStyle>
          <a:p>
            <a:fld id="{C372297E-4ADA-443E-930F-8C508F7B68B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Garamond"/>
          <a:ea typeface="+mj-ea"/>
          <a:cs typeface="Garamond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Garamond"/>
          <a:ea typeface="+mn-ea"/>
          <a:cs typeface="Garamond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Garamond"/>
          <a:cs typeface="Garamond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Garamond"/>
          <a:cs typeface="Garamond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Garamond"/>
          <a:cs typeface="Garamond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0" i="0">
          <a:solidFill>
            <a:schemeClr val="tx1"/>
          </a:solidFill>
          <a:latin typeface="Garamond"/>
          <a:cs typeface="Garamond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9224E-6044-450B-B95C-447D58936F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17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aramond"/>
          <a:ea typeface="+mj-ea"/>
          <a:cs typeface="Garamon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Garamond"/>
          <a:ea typeface="+mn-ea"/>
          <a:cs typeface="Garamon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aramond"/>
          <a:ea typeface="+mn-ea"/>
          <a:cs typeface="Garamon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Garamond"/>
          <a:ea typeface="+mn-ea"/>
          <a:cs typeface="Garamon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Garamond"/>
          <a:ea typeface="+mn-ea"/>
          <a:cs typeface="Garamon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Garamond"/>
          <a:ea typeface="+mn-ea"/>
          <a:cs typeface="Garamon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wmf"/><Relationship Id="rId12" Type="http://schemas.openxmlformats.org/officeDocument/2006/relationships/oleObject" Target="../embeddings/oleObject6.bin"/><Relationship Id="rId13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4.xml"/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7.wmf"/><Relationship Id="rId8" Type="http://schemas.openxmlformats.org/officeDocument/2006/relationships/oleObject" Target="../embeddings/oleObject4.bin"/><Relationship Id="rId9" Type="http://schemas.openxmlformats.org/officeDocument/2006/relationships/image" Target="../media/image8.wmf"/><Relationship Id="rId10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12.w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13.wmf"/><Relationship Id="rId8" Type="http://schemas.openxmlformats.org/officeDocument/2006/relationships/oleObject" Target="../embeddings/oleObject9.bin"/><Relationship Id="rId9" Type="http://schemas.openxmlformats.org/officeDocument/2006/relationships/image" Target="../media/image14.wmf"/><Relationship Id="rId10" Type="http://schemas.openxmlformats.org/officeDocument/2006/relationships/oleObject" Target="../embeddings/oleObject10.bin"/><Relationship Id="rId11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6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itle 2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8534400" cy="1905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Empirical Findings from Research on Decision Making under Risk &amp; Uncertainty</a:t>
            </a:r>
          </a:p>
        </p:txBody>
      </p:sp>
      <p:sp>
        <p:nvSpPr>
          <p:cNvPr id="43010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Branch Independence 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2209800" y="1676400"/>
            <a:ext cx="43878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/>
              <a:t>(Birnbaum </a:t>
            </a:r>
            <a:r>
              <a:rPr lang="en-US" dirty="0" err="1"/>
              <a:t>Tversky</a:t>
            </a:r>
            <a:r>
              <a:rPr lang="en-US" dirty="0"/>
              <a:t> &amp; </a:t>
            </a:r>
            <a:r>
              <a:rPr lang="en-US" dirty="0" err="1"/>
              <a:t>Kahneman</a:t>
            </a:r>
            <a:r>
              <a:rPr lang="en-US" dirty="0"/>
              <a:t>)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1066800" y="2971800"/>
            <a:ext cx="3276600" cy="3124200"/>
            <a:chOff x="672" y="1872"/>
            <a:chExt cx="2064" cy="1968"/>
          </a:xfrm>
        </p:grpSpPr>
        <p:sp>
          <p:nvSpPr>
            <p:cNvPr id="47135" name="Rectangle 8"/>
            <p:cNvSpPr>
              <a:spLocks noChangeArrowheads="1"/>
            </p:cNvSpPr>
            <p:nvPr/>
          </p:nvSpPr>
          <p:spPr bwMode="auto">
            <a:xfrm>
              <a:off x="720" y="2784"/>
              <a:ext cx="192" cy="288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7136" name="Line 9"/>
            <p:cNvSpPr>
              <a:spLocks noChangeShapeType="1"/>
            </p:cNvSpPr>
            <p:nvPr/>
          </p:nvSpPr>
          <p:spPr bwMode="auto">
            <a:xfrm flipV="1">
              <a:off x="912" y="2544"/>
              <a:ext cx="432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7137" name="Line 10"/>
            <p:cNvSpPr>
              <a:spLocks noChangeShapeType="1"/>
            </p:cNvSpPr>
            <p:nvPr/>
          </p:nvSpPr>
          <p:spPr bwMode="auto">
            <a:xfrm>
              <a:off x="912" y="2928"/>
              <a:ext cx="432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7138" name="Oval 11"/>
            <p:cNvSpPr>
              <a:spLocks noChangeArrowheads="1"/>
            </p:cNvSpPr>
            <p:nvPr/>
          </p:nvSpPr>
          <p:spPr bwMode="auto">
            <a:xfrm>
              <a:off x="1344" y="2352"/>
              <a:ext cx="240" cy="288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7139" name="Oval 12"/>
            <p:cNvSpPr>
              <a:spLocks noChangeArrowheads="1"/>
            </p:cNvSpPr>
            <p:nvPr/>
          </p:nvSpPr>
          <p:spPr bwMode="auto">
            <a:xfrm>
              <a:off x="1344" y="3024"/>
              <a:ext cx="240" cy="288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7140" name="Line 13"/>
            <p:cNvSpPr>
              <a:spLocks noChangeShapeType="1"/>
            </p:cNvSpPr>
            <p:nvPr/>
          </p:nvSpPr>
          <p:spPr bwMode="auto">
            <a:xfrm flipV="1">
              <a:off x="1584" y="2016"/>
              <a:ext cx="288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7141" name="Line 14"/>
            <p:cNvSpPr>
              <a:spLocks noChangeShapeType="1"/>
            </p:cNvSpPr>
            <p:nvPr/>
          </p:nvSpPr>
          <p:spPr bwMode="auto">
            <a:xfrm>
              <a:off x="1584" y="2496"/>
              <a:ext cx="43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7142" name="Line 15"/>
            <p:cNvSpPr>
              <a:spLocks noChangeShapeType="1"/>
            </p:cNvSpPr>
            <p:nvPr/>
          </p:nvSpPr>
          <p:spPr bwMode="auto">
            <a:xfrm flipV="1">
              <a:off x="1584" y="2976"/>
              <a:ext cx="432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7143" name="Line 16"/>
            <p:cNvSpPr>
              <a:spLocks noChangeShapeType="1"/>
            </p:cNvSpPr>
            <p:nvPr/>
          </p:nvSpPr>
          <p:spPr bwMode="auto">
            <a:xfrm>
              <a:off x="1584" y="3168"/>
              <a:ext cx="336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7144" name="Text Box 17"/>
            <p:cNvSpPr txBox="1">
              <a:spLocks noChangeArrowheads="1"/>
            </p:cNvSpPr>
            <p:nvPr/>
          </p:nvSpPr>
          <p:spPr bwMode="auto">
            <a:xfrm>
              <a:off x="1680" y="187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4</a:t>
              </a:r>
            </a:p>
          </p:txBody>
        </p:sp>
        <p:sp>
          <p:nvSpPr>
            <p:cNvPr id="47145" name="Text Box 18"/>
            <p:cNvSpPr txBox="1">
              <a:spLocks noChangeArrowheads="1"/>
            </p:cNvSpPr>
            <p:nvPr/>
          </p:nvSpPr>
          <p:spPr bwMode="auto">
            <a:xfrm>
              <a:off x="1776" y="249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39</a:t>
              </a:r>
            </a:p>
          </p:txBody>
        </p:sp>
        <p:sp>
          <p:nvSpPr>
            <p:cNvPr id="47146" name="Text Box 19"/>
            <p:cNvSpPr txBox="1">
              <a:spLocks noChangeArrowheads="1"/>
            </p:cNvSpPr>
            <p:nvPr/>
          </p:nvSpPr>
          <p:spPr bwMode="auto">
            <a:xfrm>
              <a:off x="1152" y="201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sz="1800"/>
                <a:t>1/3</a:t>
              </a:r>
            </a:p>
          </p:txBody>
        </p:sp>
        <p:sp>
          <p:nvSpPr>
            <p:cNvPr id="47147" name="Text Box 20"/>
            <p:cNvSpPr txBox="1">
              <a:spLocks noChangeArrowheads="1"/>
            </p:cNvSpPr>
            <p:nvPr/>
          </p:nvSpPr>
          <p:spPr bwMode="auto">
            <a:xfrm>
              <a:off x="1392" y="2544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sz="1800"/>
                <a:t>1/3</a:t>
              </a:r>
            </a:p>
          </p:txBody>
        </p:sp>
        <p:sp>
          <p:nvSpPr>
            <p:cNvPr id="47148" name="Text Box 21"/>
            <p:cNvSpPr txBox="1">
              <a:spLocks noChangeArrowheads="1"/>
            </p:cNvSpPr>
            <p:nvPr/>
          </p:nvSpPr>
          <p:spPr bwMode="auto">
            <a:xfrm>
              <a:off x="1344" y="288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sz="1800"/>
                <a:t>1/3</a:t>
              </a:r>
            </a:p>
          </p:txBody>
        </p:sp>
        <p:sp>
          <p:nvSpPr>
            <p:cNvPr id="47149" name="Text Box 22"/>
            <p:cNvSpPr txBox="1">
              <a:spLocks noChangeArrowheads="1"/>
            </p:cNvSpPr>
            <p:nvPr/>
          </p:nvSpPr>
          <p:spPr bwMode="auto">
            <a:xfrm>
              <a:off x="1248" y="336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sz="1800"/>
                <a:t>1/3</a:t>
              </a:r>
            </a:p>
          </p:txBody>
        </p:sp>
        <p:sp>
          <p:nvSpPr>
            <p:cNvPr id="47150" name="Text Box 23"/>
            <p:cNvSpPr txBox="1">
              <a:spLocks noChangeArrowheads="1"/>
            </p:cNvSpPr>
            <p:nvPr/>
          </p:nvSpPr>
          <p:spPr bwMode="auto">
            <a:xfrm>
              <a:off x="1776" y="283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4</a:t>
              </a:r>
            </a:p>
          </p:txBody>
        </p:sp>
        <p:sp>
          <p:nvSpPr>
            <p:cNvPr id="47151" name="Text Box 24"/>
            <p:cNvSpPr txBox="1">
              <a:spLocks noChangeArrowheads="1"/>
            </p:cNvSpPr>
            <p:nvPr/>
          </p:nvSpPr>
          <p:spPr bwMode="auto">
            <a:xfrm>
              <a:off x="1632" y="355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96</a:t>
              </a:r>
            </a:p>
          </p:txBody>
        </p:sp>
        <p:sp>
          <p:nvSpPr>
            <p:cNvPr id="47152" name="Line 25"/>
            <p:cNvSpPr>
              <a:spLocks noChangeShapeType="1"/>
            </p:cNvSpPr>
            <p:nvPr/>
          </p:nvSpPr>
          <p:spPr bwMode="auto">
            <a:xfrm flipV="1">
              <a:off x="1584" y="2352"/>
              <a:ext cx="43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7153" name="Text Box 26"/>
            <p:cNvSpPr txBox="1">
              <a:spLocks noChangeArrowheads="1"/>
            </p:cNvSpPr>
            <p:nvPr/>
          </p:nvSpPr>
          <p:spPr bwMode="auto">
            <a:xfrm>
              <a:off x="1392" y="225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sz="1800"/>
                <a:t>1/3</a:t>
              </a:r>
            </a:p>
          </p:txBody>
        </p:sp>
        <p:sp>
          <p:nvSpPr>
            <p:cNvPr id="47154" name="Text Box 27"/>
            <p:cNvSpPr txBox="1">
              <a:spLocks noChangeArrowheads="1"/>
            </p:cNvSpPr>
            <p:nvPr/>
          </p:nvSpPr>
          <p:spPr bwMode="auto">
            <a:xfrm>
              <a:off x="1776" y="216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33</a:t>
              </a:r>
            </a:p>
          </p:txBody>
        </p:sp>
        <p:sp>
          <p:nvSpPr>
            <p:cNvPr id="47155" name="Line 28"/>
            <p:cNvSpPr>
              <a:spLocks noChangeShapeType="1"/>
            </p:cNvSpPr>
            <p:nvPr/>
          </p:nvSpPr>
          <p:spPr bwMode="auto">
            <a:xfrm>
              <a:off x="1632" y="3168"/>
              <a:ext cx="624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7156" name="Text Box 29"/>
            <p:cNvSpPr txBox="1">
              <a:spLocks noChangeArrowheads="1"/>
            </p:cNvSpPr>
            <p:nvPr/>
          </p:nvSpPr>
          <p:spPr bwMode="auto">
            <a:xfrm>
              <a:off x="1536" y="312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sz="1800"/>
                <a:t>1/3</a:t>
              </a:r>
            </a:p>
          </p:txBody>
        </p:sp>
        <p:sp>
          <p:nvSpPr>
            <p:cNvPr id="47157" name="Text Box 30"/>
            <p:cNvSpPr txBox="1">
              <a:spLocks noChangeArrowheads="1"/>
            </p:cNvSpPr>
            <p:nvPr/>
          </p:nvSpPr>
          <p:spPr bwMode="auto">
            <a:xfrm>
              <a:off x="2064" y="3168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12</a:t>
              </a:r>
            </a:p>
          </p:txBody>
        </p:sp>
        <p:sp>
          <p:nvSpPr>
            <p:cNvPr id="47158" name="Text Box 31"/>
            <p:cNvSpPr txBox="1">
              <a:spLocks noChangeArrowheads="1"/>
            </p:cNvSpPr>
            <p:nvPr/>
          </p:nvSpPr>
          <p:spPr bwMode="auto">
            <a:xfrm>
              <a:off x="672" y="2448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A</a:t>
              </a:r>
            </a:p>
          </p:txBody>
        </p:sp>
        <p:sp>
          <p:nvSpPr>
            <p:cNvPr id="47159" name="Text Box 32"/>
            <p:cNvSpPr txBox="1">
              <a:spLocks noChangeArrowheads="1"/>
            </p:cNvSpPr>
            <p:nvPr/>
          </p:nvSpPr>
          <p:spPr bwMode="auto">
            <a:xfrm>
              <a:off x="672" y="307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B</a:t>
              </a:r>
            </a:p>
          </p:txBody>
        </p: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5334000" y="2819400"/>
            <a:ext cx="3276600" cy="3124200"/>
            <a:chOff x="3360" y="1776"/>
            <a:chExt cx="2064" cy="1968"/>
          </a:xfrm>
        </p:grpSpPr>
        <p:sp>
          <p:nvSpPr>
            <p:cNvPr id="4" name="Rectangle 35"/>
            <p:cNvSpPr>
              <a:spLocks noChangeArrowheads="1"/>
            </p:cNvSpPr>
            <p:nvPr/>
          </p:nvSpPr>
          <p:spPr bwMode="auto">
            <a:xfrm>
              <a:off x="3408" y="2688"/>
              <a:ext cx="192" cy="288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7111" name="Line 36"/>
            <p:cNvSpPr>
              <a:spLocks noChangeShapeType="1"/>
            </p:cNvSpPr>
            <p:nvPr/>
          </p:nvSpPr>
          <p:spPr bwMode="auto">
            <a:xfrm flipV="1">
              <a:off x="3600" y="2448"/>
              <a:ext cx="432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7112" name="Line 37"/>
            <p:cNvSpPr>
              <a:spLocks noChangeShapeType="1"/>
            </p:cNvSpPr>
            <p:nvPr/>
          </p:nvSpPr>
          <p:spPr bwMode="auto">
            <a:xfrm>
              <a:off x="3600" y="2832"/>
              <a:ext cx="432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7113" name="Oval 38"/>
            <p:cNvSpPr>
              <a:spLocks noChangeArrowheads="1"/>
            </p:cNvSpPr>
            <p:nvPr/>
          </p:nvSpPr>
          <p:spPr bwMode="auto">
            <a:xfrm>
              <a:off x="4032" y="2256"/>
              <a:ext cx="240" cy="288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7114" name="Oval 39"/>
            <p:cNvSpPr>
              <a:spLocks noChangeArrowheads="1"/>
            </p:cNvSpPr>
            <p:nvPr/>
          </p:nvSpPr>
          <p:spPr bwMode="auto">
            <a:xfrm>
              <a:off x="4032" y="2928"/>
              <a:ext cx="240" cy="288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7115" name="Line 40"/>
            <p:cNvSpPr>
              <a:spLocks noChangeShapeType="1"/>
            </p:cNvSpPr>
            <p:nvPr/>
          </p:nvSpPr>
          <p:spPr bwMode="auto">
            <a:xfrm flipV="1">
              <a:off x="4272" y="1920"/>
              <a:ext cx="288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7116" name="Line 41"/>
            <p:cNvSpPr>
              <a:spLocks noChangeShapeType="1"/>
            </p:cNvSpPr>
            <p:nvPr/>
          </p:nvSpPr>
          <p:spPr bwMode="auto">
            <a:xfrm>
              <a:off x="4272" y="2400"/>
              <a:ext cx="43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7117" name="Line 42"/>
            <p:cNvSpPr>
              <a:spLocks noChangeShapeType="1"/>
            </p:cNvSpPr>
            <p:nvPr/>
          </p:nvSpPr>
          <p:spPr bwMode="auto">
            <a:xfrm flipV="1">
              <a:off x="4272" y="2880"/>
              <a:ext cx="432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7118" name="Line 43"/>
            <p:cNvSpPr>
              <a:spLocks noChangeShapeType="1"/>
            </p:cNvSpPr>
            <p:nvPr/>
          </p:nvSpPr>
          <p:spPr bwMode="auto">
            <a:xfrm>
              <a:off x="4272" y="3072"/>
              <a:ext cx="336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7119" name="Text Box 44"/>
            <p:cNvSpPr txBox="1">
              <a:spLocks noChangeArrowheads="1"/>
            </p:cNvSpPr>
            <p:nvPr/>
          </p:nvSpPr>
          <p:spPr bwMode="auto">
            <a:xfrm>
              <a:off x="4368" y="177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124</a:t>
              </a:r>
            </a:p>
          </p:txBody>
        </p:sp>
        <p:sp>
          <p:nvSpPr>
            <p:cNvPr id="47120" name="Text Box 45"/>
            <p:cNvSpPr txBox="1">
              <a:spLocks noChangeArrowheads="1"/>
            </p:cNvSpPr>
            <p:nvPr/>
          </p:nvSpPr>
          <p:spPr bwMode="auto">
            <a:xfrm>
              <a:off x="4464" y="240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39</a:t>
              </a:r>
            </a:p>
          </p:txBody>
        </p:sp>
        <p:sp>
          <p:nvSpPr>
            <p:cNvPr id="47121" name="Text Box 46"/>
            <p:cNvSpPr txBox="1">
              <a:spLocks noChangeArrowheads="1"/>
            </p:cNvSpPr>
            <p:nvPr/>
          </p:nvSpPr>
          <p:spPr bwMode="auto">
            <a:xfrm>
              <a:off x="3840" y="192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sz="1800"/>
                <a:t>1/3</a:t>
              </a:r>
            </a:p>
          </p:txBody>
        </p:sp>
        <p:sp>
          <p:nvSpPr>
            <p:cNvPr id="47122" name="Text Box 47"/>
            <p:cNvSpPr txBox="1">
              <a:spLocks noChangeArrowheads="1"/>
            </p:cNvSpPr>
            <p:nvPr/>
          </p:nvSpPr>
          <p:spPr bwMode="auto">
            <a:xfrm>
              <a:off x="4080" y="2448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sz="1800"/>
                <a:t>1/3</a:t>
              </a:r>
            </a:p>
          </p:txBody>
        </p:sp>
        <p:sp>
          <p:nvSpPr>
            <p:cNvPr id="47123" name="Text Box 48"/>
            <p:cNvSpPr txBox="1">
              <a:spLocks noChangeArrowheads="1"/>
            </p:cNvSpPr>
            <p:nvPr/>
          </p:nvSpPr>
          <p:spPr bwMode="auto">
            <a:xfrm>
              <a:off x="4032" y="2784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sz="1800"/>
                <a:t>1/3</a:t>
              </a:r>
            </a:p>
          </p:txBody>
        </p:sp>
        <p:sp>
          <p:nvSpPr>
            <p:cNvPr id="47124" name="Text Box 49"/>
            <p:cNvSpPr txBox="1">
              <a:spLocks noChangeArrowheads="1"/>
            </p:cNvSpPr>
            <p:nvPr/>
          </p:nvSpPr>
          <p:spPr bwMode="auto">
            <a:xfrm>
              <a:off x="3936" y="3264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sz="1800"/>
                <a:t>1/3</a:t>
              </a:r>
            </a:p>
          </p:txBody>
        </p:sp>
        <p:sp>
          <p:nvSpPr>
            <p:cNvPr id="47125" name="Text Box 50"/>
            <p:cNvSpPr txBox="1">
              <a:spLocks noChangeArrowheads="1"/>
            </p:cNvSpPr>
            <p:nvPr/>
          </p:nvSpPr>
          <p:spPr bwMode="auto">
            <a:xfrm>
              <a:off x="4464" y="273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124</a:t>
              </a:r>
            </a:p>
          </p:txBody>
        </p:sp>
        <p:sp>
          <p:nvSpPr>
            <p:cNvPr id="47126" name="Text Box 51"/>
            <p:cNvSpPr txBox="1">
              <a:spLocks noChangeArrowheads="1"/>
            </p:cNvSpPr>
            <p:nvPr/>
          </p:nvSpPr>
          <p:spPr bwMode="auto">
            <a:xfrm>
              <a:off x="4320" y="345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96</a:t>
              </a:r>
            </a:p>
          </p:txBody>
        </p:sp>
        <p:sp>
          <p:nvSpPr>
            <p:cNvPr id="47127" name="Line 52"/>
            <p:cNvSpPr>
              <a:spLocks noChangeShapeType="1"/>
            </p:cNvSpPr>
            <p:nvPr/>
          </p:nvSpPr>
          <p:spPr bwMode="auto">
            <a:xfrm flipV="1">
              <a:off x="4272" y="2256"/>
              <a:ext cx="43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7128" name="Text Box 53"/>
            <p:cNvSpPr txBox="1">
              <a:spLocks noChangeArrowheads="1"/>
            </p:cNvSpPr>
            <p:nvPr/>
          </p:nvSpPr>
          <p:spPr bwMode="auto">
            <a:xfrm>
              <a:off x="4080" y="216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sz="1800"/>
                <a:t>1/3</a:t>
              </a:r>
            </a:p>
          </p:txBody>
        </p:sp>
        <p:sp>
          <p:nvSpPr>
            <p:cNvPr id="47129" name="Text Box 54"/>
            <p:cNvSpPr txBox="1">
              <a:spLocks noChangeArrowheads="1"/>
            </p:cNvSpPr>
            <p:nvPr/>
          </p:nvSpPr>
          <p:spPr bwMode="auto">
            <a:xfrm>
              <a:off x="4464" y="2064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33</a:t>
              </a:r>
            </a:p>
          </p:txBody>
        </p:sp>
        <p:sp>
          <p:nvSpPr>
            <p:cNvPr id="47130" name="Line 55"/>
            <p:cNvSpPr>
              <a:spLocks noChangeShapeType="1"/>
            </p:cNvSpPr>
            <p:nvPr/>
          </p:nvSpPr>
          <p:spPr bwMode="auto">
            <a:xfrm>
              <a:off x="4320" y="3072"/>
              <a:ext cx="624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7131" name="Text Box 56"/>
            <p:cNvSpPr txBox="1">
              <a:spLocks noChangeArrowheads="1"/>
            </p:cNvSpPr>
            <p:nvPr/>
          </p:nvSpPr>
          <p:spPr bwMode="auto">
            <a:xfrm>
              <a:off x="4224" y="3024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sz="1800"/>
                <a:t>1/3</a:t>
              </a:r>
            </a:p>
          </p:txBody>
        </p:sp>
        <p:sp>
          <p:nvSpPr>
            <p:cNvPr id="47132" name="Text Box 57"/>
            <p:cNvSpPr txBox="1">
              <a:spLocks noChangeArrowheads="1"/>
            </p:cNvSpPr>
            <p:nvPr/>
          </p:nvSpPr>
          <p:spPr bwMode="auto">
            <a:xfrm>
              <a:off x="4752" y="307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12</a:t>
              </a:r>
            </a:p>
          </p:txBody>
        </p:sp>
        <p:sp>
          <p:nvSpPr>
            <p:cNvPr id="47133" name="Text Box 58"/>
            <p:cNvSpPr txBox="1">
              <a:spLocks noChangeArrowheads="1"/>
            </p:cNvSpPr>
            <p:nvPr/>
          </p:nvSpPr>
          <p:spPr bwMode="auto">
            <a:xfrm>
              <a:off x="3360" y="235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A</a:t>
              </a:r>
            </a:p>
          </p:txBody>
        </p:sp>
        <p:sp>
          <p:nvSpPr>
            <p:cNvPr id="47134" name="Text Box 59"/>
            <p:cNvSpPr txBox="1">
              <a:spLocks noChangeArrowheads="1"/>
            </p:cNvSpPr>
            <p:nvPr/>
          </p:nvSpPr>
          <p:spPr bwMode="auto">
            <a:xfrm>
              <a:off x="3360" y="297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B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Branch Independence 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990600" y="2362200"/>
            <a:ext cx="44640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(Birnbaum, Tversky &amp; Kahneman)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6800" y="2971800"/>
            <a:ext cx="3276600" cy="3124200"/>
            <a:chOff x="672" y="1872"/>
            <a:chExt cx="2064" cy="1968"/>
          </a:xfrm>
        </p:grpSpPr>
        <p:sp>
          <p:nvSpPr>
            <p:cNvPr id="48159" name="Rectangle 5"/>
            <p:cNvSpPr>
              <a:spLocks noChangeArrowheads="1"/>
            </p:cNvSpPr>
            <p:nvPr/>
          </p:nvSpPr>
          <p:spPr bwMode="auto">
            <a:xfrm>
              <a:off x="720" y="2784"/>
              <a:ext cx="192" cy="288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8160" name="Line 6"/>
            <p:cNvSpPr>
              <a:spLocks noChangeShapeType="1"/>
            </p:cNvSpPr>
            <p:nvPr/>
          </p:nvSpPr>
          <p:spPr bwMode="auto">
            <a:xfrm flipV="1">
              <a:off x="912" y="2544"/>
              <a:ext cx="432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8161" name="Line 7"/>
            <p:cNvSpPr>
              <a:spLocks noChangeShapeType="1"/>
            </p:cNvSpPr>
            <p:nvPr/>
          </p:nvSpPr>
          <p:spPr bwMode="auto">
            <a:xfrm>
              <a:off x="912" y="2928"/>
              <a:ext cx="432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8162" name="Oval 8"/>
            <p:cNvSpPr>
              <a:spLocks noChangeArrowheads="1"/>
            </p:cNvSpPr>
            <p:nvPr/>
          </p:nvSpPr>
          <p:spPr bwMode="auto">
            <a:xfrm>
              <a:off x="1344" y="2352"/>
              <a:ext cx="240" cy="288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8163" name="Oval 9"/>
            <p:cNvSpPr>
              <a:spLocks noChangeArrowheads="1"/>
            </p:cNvSpPr>
            <p:nvPr/>
          </p:nvSpPr>
          <p:spPr bwMode="auto">
            <a:xfrm>
              <a:off x="1344" y="3024"/>
              <a:ext cx="240" cy="288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8164" name="Line 10"/>
            <p:cNvSpPr>
              <a:spLocks noChangeShapeType="1"/>
            </p:cNvSpPr>
            <p:nvPr/>
          </p:nvSpPr>
          <p:spPr bwMode="auto">
            <a:xfrm flipV="1">
              <a:off x="1584" y="2016"/>
              <a:ext cx="288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8165" name="Line 11"/>
            <p:cNvSpPr>
              <a:spLocks noChangeShapeType="1"/>
            </p:cNvSpPr>
            <p:nvPr/>
          </p:nvSpPr>
          <p:spPr bwMode="auto">
            <a:xfrm>
              <a:off x="1584" y="2496"/>
              <a:ext cx="43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8166" name="Line 12"/>
            <p:cNvSpPr>
              <a:spLocks noChangeShapeType="1"/>
            </p:cNvSpPr>
            <p:nvPr/>
          </p:nvSpPr>
          <p:spPr bwMode="auto">
            <a:xfrm flipV="1">
              <a:off x="1584" y="2976"/>
              <a:ext cx="432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8167" name="Line 13"/>
            <p:cNvSpPr>
              <a:spLocks noChangeShapeType="1"/>
            </p:cNvSpPr>
            <p:nvPr/>
          </p:nvSpPr>
          <p:spPr bwMode="auto">
            <a:xfrm>
              <a:off x="1584" y="3168"/>
              <a:ext cx="336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8168" name="Text Box 14"/>
            <p:cNvSpPr txBox="1">
              <a:spLocks noChangeArrowheads="1"/>
            </p:cNvSpPr>
            <p:nvPr/>
          </p:nvSpPr>
          <p:spPr bwMode="auto">
            <a:xfrm>
              <a:off x="1680" y="187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2</a:t>
              </a:r>
            </a:p>
          </p:txBody>
        </p:sp>
        <p:sp>
          <p:nvSpPr>
            <p:cNvPr id="48169" name="Text Box 15"/>
            <p:cNvSpPr txBox="1">
              <a:spLocks noChangeArrowheads="1"/>
            </p:cNvSpPr>
            <p:nvPr/>
          </p:nvSpPr>
          <p:spPr bwMode="auto">
            <a:xfrm>
              <a:off x="1776" y="249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40</a:t>
              </a:r>
            </a:p>
          </p:txBody>
        </p:sp>
        <p:sp>
          <p:nvSpPr>
            <p:cNvPr id="48170" name="Text Box 16"/>
            <p:cNvSpPr txBox="1">
              <a:spLocks noChangeArrowheads="1"/>
            </p:cNvSpPr>
            <p:nvPr/>
          </p:nvSpPr>
          <p:spPr bwMode="auto">
            <a:xfrm>
              <a:off x="1152" y="201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sz="1800"/>
                <a:t>.80</a:t>
              </a:r>
            </a:p>
          </p:txBody>
        </p:sp>
        <p:sp>
          <p:nvSpPr>
            <p:cNvPr id="48171" name="Text Box 17"/>
            <p:cNvSpPr txBox="1">
              <a:spLocks noChangeArrowheads="1"/>
            </p:cNvSpPr>
            <p:nvPr/>
          </p:nvSpPr>
          <p:spPr bwMode="auto">
            <a:xfrm>
              <a:off x="1392" y="2544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sz="1800"/>
                <a:t>.10</a:t>
              </a:r>
            </a:p>
          </p:txBody>
        </p:sp>
        <p:sp>
          <p:nvSpPr>
            <p:cNvPr id="48172" name="Text Box 18"/>
            <p:cNvSpPr txBox="1">
              <a:spLocks noChangeArrowheads="1"/>
            </p:cNvSpPr>
            <p:nvPr/>
          </p:nvSpPr>
          <p:spPr bwMode="auto">
            <a:xfrm>
              <a:off x="1344" y="288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sz="1800"/>
                <a:t>.80</a:t>
              </a:r>
            </a:p>
          </p:txBody>
        </p:sp>
        <p:sp>
          <p:nvSpPr>
            <p:cNvPr id="48173" name="Text Box 19"/>
            <p:cNvSpPr txBox="1">
              <a:spLocks noChangeArrowheads="1"/>
            </p:cNvSpPr>
            <p:nvPr/>
          </p:nvSpPr>
          <p:spPr bwMode="auto">
            <a:xfrm>
              <a:off x="1248" y="336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sz="1800"/>
                <a:t>.10</a:t>
              </a:r>
            </a:p>
          </p:txBody>
        </p:sp>
        <p:sp>
          <p:nvSpPr>
            <p:cNvPr id="48174" name="Text Box 20"/>
            <p:cNvSpPr txBox="1">
              <a:spLocks noChangeArrowheads="1"/>
            </p:cNvSpPr>
            <p:nvPr/>
          </p:nvSpPr>
          <p:spPr bwMode="auto">
            <a:xfrm>
              <a:off x="1776" y="283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2</a:t>
              </a:r>
            </a:p>
          </p:txBody>
        </p:sp>
        <p:sp>
          <p:nvSpPr>
            <p:cNvPr id="48175" name="Text Box 21"/>
            <p:cNvSpPr txBox="1">
              <a:spLocks noChangeArrowheads="1"/>
            </p:cNvSpPr>
            <p:nvPr/>
          </p:nvSpPr>
          <p:spPr bwMode="auto">
            <a:xfrm>
              <a:off x="1632" y="355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98</a:t>
              </a:r>
            </a:p>
          </p:txBody>
        </p:sp>
        <p:sp>
          <p:nvSpPr>
            <p:cNvPr id="48176" name="Line 22"/>
            <p:cNvSpPr>
              <a:spLocks noChangeShapeType="1"/>
            </p:cNvSpPr>
            <p:nvPr/>
          </p:nvSpPr>
          <p:spPr bwMode="auto">
            <a:xfrm flipV="1">
              <a:off x="1584" y="2352"/>
              <a:ext cx="43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8177" name="Text Box 23"/>
            <p:cNvSpPr txBox="1">
              <a:spLocks noChangeArrowheads="1"/>
            </p:cNvSpPr>
            <p:nvPr/>
          </p:nvSpPr>
          <p:spPr bwMode="auto">
            <a:xfrm>
              <a:off x="1392" y="225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sz="1800"/>
                <a:t>.10</a:t>
              </a:r>
            </a:p>
          </p:txBody>
        </p:sp>
        <p:sp>
          <p:nvSpPr>
            <p:cNvPr id="48178" name="Text Box 24"/>
            <p:cNvSpPr txBox="1">
              <a:spLocks noChangeArrowheads="1"/>
            </p:cNvSpPr>
            <p:nvPr/>
          </p:nvSpPr>
          <p:spPr bwMode="auto">
            <a:xfrm>
              <a:off x="1776" y="216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40</a:t>
              </a:r>
            </a:p>
          </p:txBody>
        </p:sp>
        <p:sp>
          <p:nvSpPr>
            <p:cNvPr id="48179" name="Line 25"/>
            <p:cNvSpPr>
              <a:spLocks noChangeShapeType="1"/>
            </p:cNvSpPr>
            <p:nvPr/>
          </p:nvSpPr>
          <p:spPr bwMode="auto">
            <a:xfrm>
              <a:off x="1632" y="3168"/>
              <a:ext cx="624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8180" name="Text Box 26"/>
            <p:cNvSpPr txBox="1">
              <a:spLocks noChangeArrowheads="1"/>
            </p:cNvSpPr>
            <p:nvPr/>
          </p:nvSpPr>
          <p:spPr bwMode="auto">
            <a:xfrm>
              <a:off x="1536" y="312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sz="1800"/>
                <a:t>.10</a:t>
              </a:r>
            </a:p>
          </p:txBody>
        </p:sp>
        <p:sp>
          <p:nvSpPr>
            <p:cNvPr id="48181" name="Text Box 27"/>
            <p:cNvSpPr txBox="1">
              <a:spLocks noChangeArrowheads="1"/>
            </p:cNvSpPr>
            <p:nvPr/>
          </p:nvSpPr>
          <p:spPr bwMode="auto">
            <a:xfrm>
              <a:off x="2064" y="3168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2</a:t>
              </a:r>
            </a:p>
          </p:txBody>
        </p:sp>
        <p:sp>
          <p:nvSpPr>
            <p:cNvPr id="48182" name="Text Box 28"/>
            <p:cNvSpPr txBox="1">
              <a:spLocks noChangeArrowheads="1"/>
            </p:cNvSpPr>
            <p:nvPr/>
          </p:nvSpPr>
          <p:spPr bwMode="auto">
            <a:xfrm>
              <a:off x="672" y="2448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A</a:t>
              </a:r>
            </a:p>
          </p:txBody>
        </p:sp>
        <p:sp>
          <p:nvSpPr>
            <p:cNvPr id="48183" name="Text Box 29"/>
            <p:cNvSpPr txBox="1">
              <a:spLocks noChangeArrowheads="1"/>
            </p:cNvSpPr>
            <p:nvPr/>
          </p:nvSpPr>
          <p:spPr bwMode="auto">
            <a:xfrm>
              <a:off x="672" y="307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B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334000" y="2819400"/>
            <a:ext cx="3276600" cy="3124200"/>
            <a:chOff x="3360" y="1776"/>
            <a:chExt cx="2064" cy="1968"/>
          </a:xfrm>
        </p:grpSpPr>
        <p:sp>
          <p:nvSpPr>
            <p:cNvPr id="48134" name="Rectangle 31"/>
            <p:cNvSpPr>
              <a:spLocks noChangeArrowheads="1"/>
            </p:cNvSpPr>
            <p:nvPr/>
          </p:nvSpPr>
          <p:spPr bwMode="auto">
            <a:xfrm>
              <a:off x="3408" y="2688"/>
              <a:ext cx="192" cy="288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8135" name="Line 32"/>
            <p:cNvSpPr>
              <a:spLocks noChangeShapeType="1"/>
            </p:cNvSpPr>
            <p:nvPr/>
          </p:nvSpPr>
          <p:spPr bwMode="auto">
            <a:xfrm flipV="1">
              <a:off x="3600" y="2448"/>
              <a:ext cx="432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8136" name="Line 33"/>
            <p:cNvSpPr>
              <a:spLocks noChangeShapeType="1"/>
            </p:cNvSpPr>
            <p:nvPr/>
          </p:nvSpPr>
          <p:spPr bwMode="auto">
            <a:xfrm>
              <a:off x="3600" y="2832"/>
              <a:ext cx="432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8137" name="Oval 34"/>
            <p:cNvSpPr>
              <a:spLocks noChangeArrowheads="1"/>
            </p:cNvSpPr>
            <p:nvPr/>
          </p:nvSpPr>
          <p:spPr bwMode="auto">
            <a:xfrm>
              <a:off x="4032" y="2256"/>
              <a:ext cx="240" cy="288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8138" name="Oval 35"/>
            <p:cNvSpPr>
              <a:spLocks noChangeArrowheads="1"/>
            </p:cNvSpPr>
            <p:nvPr/>
          </p:nvSpPr>
          <p:spPr bwMode="auto">
            <a:xfrm>
              <a:off x="4032" y="2928"/>
              <a:ext cx="240" cy="288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8139" name="Line 36"/>
            <p:cNvSpPr>
              <a:spLocks noChangeShapeType="1"/>
            </p:cNvSpPr>
            <p:nvPr/>
          </p:nvSpPr>
          <p:spPr bwMode="auto">
            <a:xfrm flipV="1">
              <a:off x="4272" y="1920"/>
              <a:ext cx="288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8140" name="Line 37"/>
            <p:cNvSpPr>
              <a:spLocks noChangeShapeType="1"/>
            </p:cNvSpPr>
            <p:nvPr/>
          </p:nvSpPr>
          <p:spPr bwMode="auto">
            <a:xfrm>
              <a:off x="4272" y="2400"/>
              <a:ext cx="43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8141" name="Line 38"/>
            <p:cNvSpPr>
              <a:spLocks noChangeShapeType="1"/>
            </p:cNvSpPr>
            <p:nvPr/>
          </p:nvSpPr>
          <p:spPr bwMode="auto">
            <a:xfrm flipV="1">
              <a:off x="4272" y="2880"/>
              <a:ext cx="432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8142" name="Line 39"/>
            <p:cNvSpPr>
              <a:spLocks noChangeShapeType="1"/>
            </p:cNvSpPr>
            <p:nvPr/>
          </p:nvSpPr>
          <p:spPr bwMode="auto">
            <a:xfrm>
              <a:off x="4272" y="3072"/>
              <a:ext cx="336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8143" name="Text Box 40"/>
            <p:cNvSpPr txBox="1">
              <a:spLocks noChangeArrowheads="1"/>
            </p:cNvSpPr>
            <p:nvPr/>
          </p:nvSpPr>
          <p:spPr bwMode="auto">
            <a:xfrm>
              <a:off x="4368" y="177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98</a:t>
              </a:r>
            </a:p>
          </p:txBody>
        </p:sp>
        <p:sp>
          <p:nvSpPr>
            <p:cNvPr id="48144" name="Text Box 41"/>
            <p:cNvSpPr txBox="1">
              <a:spLocks noChangeArrowheads="1"/>
            </p:cNvSpPr>
            <p:nvPr/>
          </p:nvSpPr>
          <p:spPr bwMode="auto">
            <a:xfrm>
              <a:off x="4464" y="240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40</a:t>
              </a:r>
            </a:p>
          </p:txBody>
        </p:sp>
        <p:sp>
          <p:nvSpPr>
            <p:cNvPr id="48145" name="Text Box 42"/>
            <p:cNvSpPr txBox="1">
              <a:spLocks noChangeArrowheads="1"/>
            </p:cNvSpPr>
            <p:nvPr/>
          </p:nvSpPr>
          <p:spPr bwMode="auto">
            <a:xfrm>
              <a:off x="3840" y="192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sz="1800"/>
                <a:t>.80</a:t>
              </a:r>
            </a:p>
          </p:txBody>
        </p:sp>
        <p:sp>
          <p:nvSpPr>
            <p:cNvPr id="48146" name="Text Box 43"/>
            <p:cNvSpPr txBox="1">
              <a:spLocks noChangeArrowheads="1"/>
            </p:cNvSpPr>
            <p:nvPr/>
          </p:nvSpPr>
          <p:spPr bwMode="auto">
            <a:xfrm>
              <a:off x="4080" y="2448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sz="1800"/>
                <a:t>.1</a:t>
              </a:r>
            </a:p>
          </p:txBody>
        </p:sp>
        <p:sp>
          <p:nvSpPr>
            <p:cNvPr id="48147" name="Text Box 44"/>
            <p:cNvSpPr txBox="1">
              <a:spLocks noChangeArrowheads="1"/>
            </p:cNvSpPr>
            <p:nvPr/>
          </p:nvSpPr>
          <p:spPr bwMode="auto">
            <a:xfrm>
              <a:off x="4032" y="2784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sz="1800"/>
                <a:t>.80</a:t>
              </a:r>
            </a:p>
          </p:txBody>
        </p:sp>
        <p:sp>
          <p:nvSpPr>
            <p:cNvPr id="48148" name="Text Box 45"/>
            <p:cNvSpPr txBox="1">
              <a:spLocks noChangeArrowheads="1"/>
            </p:cNvSpPr>
            <p:nvPr/>
          </p:nvSpPr>
          <p:spPr bwMode="auto">
            <a:xfrm>
              <a:off x="3936" y="3264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sz="1800"/>
                <a:t>1/3</a:t>
              </a:r>
            </a:p>
          </p:txBody>
        </p:sp>
        <p:sp>
          <p:nvSpPr>
            <p:cNvPr id="48149" name="Text Box 46"/>
            <p:cNvSpPr txBox="1">
              <a:spLocks noChangeArrowheads="1"/>
            </p:cNvSpPr>
            <p:nvPr/>
          </p:nvSpPr>
          <p:spPr bwMode="auto">
            <a:xfrm>
              <a:off x="4464" y="273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98</a:t>
              </a:r>
            </a:p>
          </p:txBody>
        </p:sp>
        <p:sp>
          <p:nvSpPr>
            <p:cNvPr id="48150" name="Text Box 47"/>
            <p:cNvSpPr txBox="1">
              <a:spLocks noChangeArrowheads="1"/>
            </p:cNvSpPr>
            <p:nvPr/>
          </p:nvSpPr>
          <p:spPr bwMode="auto">
            <a:xfrm>
              <a:off x="4320" y="345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98</a:t>
              </a:r>
            </a:p>
          </p:txBody>
        </p:sp>
        <p:sp>
          <p:nvSpPr>
            <p:cNvPr id="48151" name="Line 48"/>
            <p:cNvSpPr>
              <a:spLocks noChangeShapeType="1"/>
            </p:cNvSpPr>
            <p:nvPr/>
          </p:nvSpPr>
          <p:spPr bwMode="auto">
            <a:xfrm flipV="1">
              <a:off x="4272" y="2256"/>
              <a:ext cx="43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8152" name="Text Box 49"/>
            <p:cNvSpPr txBox="1">
              <a:spLocks noChangeArrowheads="1"/>
            </p:cNvSpPr>
            <p:nvPr/>
          </p:nvSpPr>
          <p:spPr bwMode="auto">
            <a:xfrm>
              <a:off x="4080" y="216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sz="1800"/>
                <a:t>.1</a:t>
              </a:r>
            </a:p>
          </p:txBody>
        </p:sp>
        <p:sp>
          <p:nvSpPr>
            <p:cNvPr id="48153" name="Text Box 50"/>
            <p:cNvSpPr txBox="1">
              <a:spLocks noChangeArrowheads="1"/>
            </p:cNvSpPr>
            <p:nvPr/>
          </p:nvSpPr>
          <p:spPr bwMode="auto">
            <a:xfrm>
              <a:off x="4464" y="2064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40</a:t>
              </a:r>
            </a:p>
          </p:txBody>
        </p:sp>
        <p:sp>
          <p:nvSpPr>
            <p:cNvPr id="48154" name="Line 51"/>
            <p:cNvSpPr>
              <a:spLocks noChangeShapeType="1"/>
            </p:cNvSpPr>
            <p:nvPr/>
          </p:nvSpPr>
          <p:spPr bwMode="auto">
            <a:xfrm>
              <a:off x="4320" y="3072"/>
              <a:ext cx="624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8155" name="Text Box 52"/>
            <p:cNvSpPr txBox="1">
              <a:spLocks noChangeArrowheads="1"/>
            </p:cNvSpPr>
            <p:nvPr/>
          </p:nvSpPr>
          <p:spPr bwMode="auto">
            <a:xfrm>
              <a:off x="4224" y="3024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sz="1800"/>
                <a:t>1/3</a:t>
              </a:r>
            </a:p>
          </p:txBody>
        </p:sp>
        <p:sp>
          <p:nvSpPr>
            <p:cNvPr id="48156" name="Text Box 53"/>
            <p:cNvSpPr txBox="1">
              <a:spLocks noChangeArrowheads="1"/>
            </p:cNvSpPr>
            <p:nvPr/>
          </p:nvSpPr>
          <p:spPr bwMode="auto">
            <a:xfrm>
              <a:off x="4752" y="307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2</a:t>
              </a:r>
            </a:p>
          </p:txBody>
        </p:sp>
        <p:sp>
          <p:nvSpPr>
            <p:cNvPr id="48157" name="Text Box 54"/>
            <p:cNvSpPr txBox="1">
              <a:spLocks noChangeArrowheads="1"/>
            </p:cNvSpPr>
            <p:nvPr/>
          </p:nvSpPr>
          <p:spPr bwMode="auto">
            <a:xfrm>
              <a:off x="3360" y="235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A</a:t>
              </a:r>
            </a:p>
          </p:txBody>
        </p:sp>
        <p:sp>
          <p:nvSpPr>
            <p:cNvPr id="48158" name="Text Box 55"/>
            <p:cNvSpPr txBox="1">
              <a:spLocks noChangeArrowheads="1"/>
            </p:cNvSpPr>
            <p:nvPr/>
          </p:nvSpPr>
          <p:spPr bwMode="auto">
            <a:xfrm>
              <a:off x="3360" y="297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B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8001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Stochastic Dominance &amp; Event Splitting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2438400" y="1828800"/>
            <a:ext cx="40417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/>
              <a:t>(Birnbaum, </a:t>
            </a:r>
            <a:r>
              <a:rPr lang="en-US" dirty="0" err="1"/>
              <a:t>Loomes</a:t>
            </a:r>
            <a:r>
              <a:rPr lang="en-US" dirty="0"/>
              <a:t> &amp; </a:t>
            </a:r>
            <a:r>
              <a:rPr lang="en-US" dirty="0" err="1"/>
              <a:t>Sugden</a:t>
            </a:r>
            <a:r>
              <a:rPr lang="en-US" dirty="0"/>
              <a:t>)</a:t>
            </a:r>
          </a:p>
        </p:txBody>
      </p:sp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1219200" y="3429000"/>
            <a:ext cx="3352800" cy="3124200"/>
            <a:chOff x="768" y="2160"/>
            <a:chExt cx="2112" cy="1968"/>
          </a:xfrm>
        </p:grpSpPr>
        <p:sp>
          <p:nvSpPr>
            <p:cNvPr id="49189" name="Text Box 60"/>
            <p:cNvSpPr txBox="1">
              <a:spLocks noChangeArrowheads="1"/>
            </p:cNvSpPr>
            <p:nvPr/>
          </p:nvSpPr>
          <p:spPr bwMode="auto">
            <a:xfrm>
              <a:off x="2208" y="345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14</a:t>
              </a:r>
            </a:p>
          </p:txBody>
        </p:sp>
        <p:sp>
          <p:nvSpPr>
            <p:cNvPr id="49190" name="Rectangle 38"/>
            <p:cNvSpPr>
              <a:spLocks noChangeArrowheads="1"/>
            </p:cNvSpPr>
            <p:nvPr/>
          </p:nvSpPr>
          <p:spPr bwMode="auto">
            <a:xfrm>
              <a:off x="864" y="3072"/>
              <a:ext cx="192" cy="288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9191" name="Line 39"/>
            <p:cNvSpPr>
              <a:spLocks noChangeShapeType="1"/>
            </p:cNvSpPr>
            <p:nvPr/>
          </p:nvSpPr>
          <p:spPr bwMode="auto">
            <a:xfrm flipV="1">
              <a:off x="1056" y="2832"/>
              <a:ext cx="432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92" name="Line 40"/>
            <p:cNvSpPr>
              <a:spLocks noChangeShapeType="1"/>
            </p:cNvSpPr>
            <p:nvPr/>
          </p:nvSpPr>
          <p:spPr bwMode="auto">
            <a:xfrm>
              <a:off x="1056" y="3216"/>
              <a:ext cx="432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93" name="Oval 41"/>
            <p:cNvSpPr>
              <a:spLocks noChangeArrowheads="1"/>
            </p:cNvSpPr>
            <p:nvPr/>
          </p:nvSpPr>
          <p:spPr bwMode="auto">
            <a:xfrm>
              <a:off x="1488" y="2640"/>
              <a:ext cx="240" cy="288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9194" name="Oval 42"/>
            <p:cNvSpPr>
              <a:spLocks noChangeArrowheads="1"/>
            </p:cNvSpPr>
            <p:nvPr/>
          </p:nvSpPr>
          <p:spPr bwMode="auto">
            <a:xfrm>
              <a:off x="1488" y="3312"/>
              <a:ext cx="240" cy="288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9195" name="Line 43"/>
            <p:cNvSpPr>
              <a:spLocks noChangeShapeType="1"/>
            </p:cNvSpPr>
            <p:nvPr/>
          </p:nvSpPr>
          <p:spPr bwMode="auto">
            <a:xfrm flipV="1">
              <a:off x="1728" y="2304"/>
              <a:ext cx="288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96" name="Line 44"/>
            <p:cNvSpPr>
              <a:spLocks noChangeShapeType="1"/>
            </p:cNvSpPr>
            <p:nvPr/>
          </p:nvSpPr>
          <p:spPr bwMode="auto">
            <a:xfrm>
              <a:off x="1728" y="2784"/>
              <a:ext cx="43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97" name="Line 45"/>
            <p:cNvSpPr>
              <a:spLocks noChangeShapeType="1"/>
            </p:cNvSpPr>
            <p:nvPr/>
          </p:nvSpPr>
          <p:spPr bwMode="auto">
            <a:xfrm flipV="1">
              <a:off x="1728" y="3264"/>
              <a:ext cx="432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98" name="Line 46"/>
            <p:cNvSpPr>
              <a:spLocks noChangeShapeType="1"/>
            </p:cNvSpPr>
            <p:nvPr/>
          </p:nvSpPr>
          <p:spPr bwMode="auto">
            <a:xfrm>
              <a:off x="1728" y="3456"/>
              <a:ext cx="336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99" name="Text Box 47"/>
            <p:cNvSpPr txBox="1">
              <a:spLocks noChangeArrowheads="1"/>
            </p:cNvSpPr>
            <p:nvPr/>
          </p:nvSpPr>
          <p:spPr bwMode="auto">
            <a:xfrm>
              <a:off x="1824" y="216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98</a:t>
              </a:r>
            </a:p>
          </p:txBody>
        </p:sp>
        <p:sp>
          <p:nvSpPr>
            <p:cNvPr id="49200" name="Text Box 48"/>
            <p:cNvSpPr txBox="1">
              <a:spLocks noChangeArrowheads="1"/>
            </p:cNvSpPr>
            <p:nvPr/>
          </p:nvSpPr>
          <p:spPr bwMode="auto">
            <a:xfrm>
              <a:off x="1920" y="2784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12</a:t>
              </a:r>
            </a:p>
          </p:txBody>
        </p:sp>
        <p:sp>
          <p:nvSpPr>
            <p:cNvPr id="49201" name="Text Box 49"/>
            <p:cNvSpPr txBox="1">
              <a:spLocks noChangeArrowheads="1"/>
            </p:cNvSpPr>
            <p:nvPr/>
          </p:nvSpPr>
          <p:spPr bwMode="auto">
            <a:xfrm>
              <a:off x="1296" y="2304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.85</a:t>
              </a:r>
            </a:p>
          </p:txBody>
        </p:sp>
        <p:sp>
          <p:nvSpPr>
            <p:cNvPr id="49202" name="Text Box 50"/>
            <p:cNvSpPr txBox="1">
              <a:spLocks noChangeArrowheads="1"/>
            </p:cNvSpPr>
            <p:nvPr/>
          </p:nvSpPr>
          <p:spPr bwMode="auto">
            <a:xfrm>
              <a:off x="1536" y="283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.10</a:t>
              </a:r>
            </a:p>
          </p:txBody>
        </p:sp>
        <p:sp>
          <p:nvSpPr>
            <p:cNvPr id="49203" name="Text Box 51"/>
            <p:cNvSpPr txBox="1">
              <a:spLocks noChangeArrowheads="1"/>
            </p:cNvSpPr>
            <p:nvPr/>
          </p:nvSpPr>
          <p:spPr bwMode="auto">
            <a:xfrm>
              <a:off x="1488" y="3168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.90</a:t>
              </a:r>
            </a:p>
          </p:txBody>
        </p:sp>
        <p:sp>
          <p:nvSpPr>
            <p:cNvPr id="49204" name="Text Box 52"/>
            <p:cNvSpPr txBox="1">
              <a:spLocks noChangeArrowheads="1"/>
            </p:cNvSpPr>
            <p:nvPr/>
          </p:nvSpPr>
          <p:spPr bwMode="auto">
            <a:xfrm>
              <a:off x="1344" y="3648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.05</a:t>
              </a:r>
            </a:p>
          </p:txBody>
        </p:sp>
        <p:sp>
          <p:nvSpPr>
            <p:cNvPr id="49205" name="Text Box 53"/>
            <p:cNvSpPr txBox="1">
              <a:spLocks noChangeArrowheads="1"/>
            </p:cNvSpPr>
            <p:nvPr/>
          </p:nvSpPr>
          <p:spPr bwMode="auto">
            <a:xfrm>
              <a:off x="1920" y="312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98</a:t>
              </a:r>
            </a:p>
          </p:txBody>
        </p:sp>
        <p:sp>
          <p:nvSpPr>
            <p:cNvPr id="49206" name="Text Box 54"/>
            <p:cNvSpPr txBox="1">
              <a:spLocks noChangeArrowheads="1"/>
            </p:cNvSpPr>
            <p:nvPr/>
          </p:nvSpPr>
          <p:spPr bwMode="auto">
            <a:xfrm>
              <a:off x="1776" y="384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12</a:t>
              </a:r>
            </a:p>
          </p:txBody>
        </p:sp>
        <p:sp>
          <p:nvSpPr>
            <p:cNvPr id="49207" name="Line 55"/>
            <p:cNvSpPr>
              <a:spLocks noChangeShapeType="1"/>
            </p:cNvSpPr>
            <p:nvPr/>
          </p:nvSpPr>
          <p:spPr bwMode="auto">
            <a:xfrm flipV="1">
              <a:off x="1728" y="2640"/>
              <a:ext cx="43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208" name="Text Box 56"/>
            <p:cNvSpPr txBox="1">
              <a:spLocks noChangeArrowheads="1"/>
            </p:cNvSpPr>
            <p:nvPr/>
          </p:nvSpPr>
          <p:spPr bwMode="auto">
            <a:xfrm>
              <a:off x="1536" y="249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.05</a:t>
              </a:r>
            </a:p>
          </p:txBody>
        </p:sp>
        <p:sp>
          <p:nvSpPr>
            <p:cNvPr id="49209" name="Text Box 57"/>
            <p:cNvSpPr txBox="1">
              <a:spLocks noChangeArrowheads="1"/>
            </p:cNvSpPr>
            <p:nvPr/>
          </p:nvSpPr>
          <p:spPr bwMode="auto">
            <a:xfrm>
              <a:off x="1920" y="2448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90</a:t>
              </a:r>
            </a:p>
          </p:txBody>
        </p:sp>
        <p:sp>
          <p:nvSpPr>
            <p:cNvPr id="49210" name="Line 58"/>
            <p:cNvSpPr>
              <a:spLocks noChangeShapeType="1"/>
            </p:cNvSpPr>
            <p:nvPr/>
          </p:nvSpPr>
          <p:spPr bwMode="auto">
            <a:xfrm>
              <a:off x="1776" y="3456"/>
              <a:ext cx="624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211" name="Text Box 59"/>
            <p:cNvSpPr txBox="1">
              <a:spLocks noChangeArrowheads="1"/>
            </p:cNvSpPr>
            <p:nvPr/>
          </p:nvSpPr>
          <p:spPr bwMode="auto">
            <a:xfrm>
              <a:off x="1680" y="3408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.05</a:t>
              </a:r>
            </a:p>
          </p:txBody>
        </p:sp>
        <p:sp>
          <p:nvSpPr>
            <p:cNvPr id="49212" name="Text Box 61"/>
            <p:cNvSpPr txBox="1">
              <a:spLocks noChangeArrowheads="1"/>
            </p:cNvSpPr>
            <p:nvPr/>
          </p:nvSpPr>
          <p:spPr bwMode="auto">
            <a:xfrm>
              <a:off x="816" y="259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A</a:t>
              </a:r>
            </a:p>
          </p:txBody>
        </p:sp>
        <p:sp>
          <p:nvSpPr>
            <p:cNvPr id="49213" name="Text Box 62"/>
            <p:cNvSpPr txBox="1">
              <a:spLocks noChangeArrowheads="1"/>
            </p:cNvSpPr>
            <p:nvPr/>
          </p:nvSpPr>
          <p:spPr bwMode="auto">
            <a:xfrm>
              <a:off x="768" y="3408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B</a:t>
              </a:r>
            </a:p>
          </p:txBody>
        </p:sp>
      </p:grpSp>
      <p:grpSp>
        <p:nvGrpSpPr>
          <p:cNvPr id="3" name="Group 100"/>
          <p:cNvGrpSpPr>
            <a:grpSpLocks/>
          </p:cNvGrpSpPr>
          <p:nvPr/>
        </p:nvGrpSpPr>
        <p:grpSpPr bwMode="auto">
          <a:xfrm>
            <a:off x="5334000" y="3048000"/>
            <a:ext cx="3276600" cy="3810000"/>
            <a:chOff x="3360" y="1920"/>
            <a:chExt cx="2064" cy="2400"/>
          </a:xfrm>
        </p:grpSpPr>
        <p:sp>
          <p:nvSpPr>
            <p:cNvPr id="49158" name="Rectangle 6"/>
            <p:cNvSpPr>
              <a:spLocks noChangeArrowheads="1"/>
            </p:cNvSpPr>
            <p:nvPr/>
          </p:nvSpPr>
          <p:spPr bwMode="auto">
            <a:xfrm>
              <a:off x="3456" y="3072"/>
              <a:ext cx="192" cy="288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9159" name="Line 7"/>
            <p:cNvSpPr>
              <a:spLocks noChangeShapeType="1"/>
            </p:cNvSpPr>
            <p:nvPr/>
          </p:nvSpPr>
          <p:spPr bwMode="auto">
            <a:xfrm flipV="1">
              <a:off x="3648" y="2832"/>
              <a:ext cx="432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60" name="Line 8"/>
            <p:cNvSpPr>
              <a:spLocks noChangeShapeType="1"/>
            </p:cNvSpPr>
            <p:nvPr/>
          </p:nvSpPr>
          <p:spPr bwMode="auto">
            <a:xfrm>
              <a:off x="3648" y="3216"/>
              <a:ext cx="432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61" name="Oval 9"/>
            <p:cNvSpPr>
              <a:spLocks noChangeArrowheads="1"/>
            </p:cNvSpPr>
            <p:nvPr/>
          </p:nvSpPr>
          <p:spPr bwMode="auto">
            <a:xfrm>
              <a:off x="4080" y="2640"/>
              <a:ext cx="240" cy="288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9162" name="Oval 10"/>
            <p:cNvSpPr>
              <a:spLocks noChangeArrowheads="1"/>
            </p:cNvSpPr>
            <p:nvPr/>
          </p:nvSpPr>
          <p:spPr bwMode="auto">
            <a:xfrm>
              <a:off x="4080" y="3312"/>
              <a:ext cx="240" cy="288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9163" name="Line 11"/>
            <p:cNvSpPr>
              <a:spLocks noChangeShapeType="1"/>
            </p:cNvSpPr>
            <p:nvPr/>
          </p:nvSpPr>
          <p:spPr bwMode="auto">
            <a:xfrm flipV="1">
              <a:off x="4320" y="2352"/>
              <a:ext cx="384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64" name="Line 12"/>
            <p:cNvSpPr>
              <a:spLocks noChangeShapeType="1"/>
            </p:cNvSpPr>
            <p:nvPr/>
          </p:nvSpPr>
          <p:spPr bwMode="auto">
            <a:xfrm>
              <a:off x="4320" y="2784"/>
              <a:ext cx="43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65" name="Line 13"/>
            <p:cNvSpPr>
              <a:spLocks noChangeShapeType="1"/>
            </p:cNvSpPr>
            <p:nvPr/>
          </p:nvSpPr>
          <p:spPr bwMode="auto">
            <a:xfrm flipV="1">
              <a:off x="4320" y="3264"/>
              <a:ext cx="432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66" name="Line 14"/>
            <p:cNvSpPr>
              <a:spLocks noChangeShapeType="1"/>
            </p:cNvSpPr>
            <p:nvPr/>
          </p:nvSpPr>
          <p:spPr bwMode="auto">
            <a:xfrm>
              <a:off x="4320" y="3456"/>
              <a:ext cx="336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67" name="Text Box 15"/>
            <p:cNvSpPr txBox="1">
              <a:spLocks noChangeArrowheads="1"/>
            </p:cNvSpPr>
            <p:nvPr/>
          </p:nvSpPr>
          <p:spPr bwMode="auto">
            <a:xfrm>
              <a:off x="4464" y="216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90</a:t>
              </a:r>
            </a:p>
          </p:txBody>
        </p:sp>
        <p:sp>
          <p:nvSpPr>
            <p:cNvPr id="49168" name="Text Box 16"/>
            <p:cNvSpPr txBox="1">
              <a:spLocks noChangeArrowheads="1"/>
            </p:cNvSpPr>
            <p:nvPr/>
          </p:nvSpPr>
          <p:spPr bwMode="auto">
            <a:xfrm>
              <a:off x="4512" y="2784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12</a:t>
              </a:r>
            </a:p>
          </p:txBody>
        </p:sp>
        <p:sp>
          <p:nvSpPr>
            <p:cNvPr id="49169" name="Text Box 17"/>
            <p:cNvSpPr txBox="1">
              <a:spLocks noChangeArrowheads="1"/>
            </p:cNvSpPr>
            <p:nvPr/>
          </p:nvSpPr>
          <p:spPr bwMode="auto">
            <a:xfrm>
              <a:off x="4128" y="235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.05</a:t>
              </a:r>
            </a:p>
          </p:txBody>
        </p:sp>
        <p:sp>
          <p:nvSpPr>
            <p:cNvPr id="49170" name="Text Box 18"/>
            <p:cNvSpPr txBox="1">
              <a:spLocks noChangeArrowheads="1"/>
            </p:cNvSpPr>
            <p:nvPr/>
          </p:nvSpPr>
          <p:spPr bwMode="auto">
            <a:xfrm>
              <a:off x="4128" y="283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.05</a:t>
              </a:r>
            </a:p>
          </p:txBody>
        </p:sp>
        <p:sp>
          <p:nvSpPr>
            <p:cNvPr id="49171" name="Text Box 19"/>
            <p:cNvSpPr txBox="1">
              <a:spLocks noChangeArrowheads="1"/>
            </p:cNvSpPr>
            <p:nvPr/>
          </p:nvSpPr>
          <p:spPr bwMode="auto">
            <a:xfrm>
              <a:off x="4080" y="3168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.85</a:t>
              </a:r>
            </a:p>
          </p:txBody>
        </p:sp>
        <p:sp>
          <p:nvSpPr>
            <p:cNvPr id="49172" name="Text Box 20"/>
            <p:cNvSpPr txBox="1">
              <a:spLocks noChangeArrowheads="1"/>
            </p:cNvSpPr>
            <p:nvPr/>
          </p:nvSpPr>
          <p:spPr bwMode="auto">
            <a:xfrm>
              <a:off x="3792" y="369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.05</a:t>
              </a:r>
            </a:p>
          </p:txBody>
        </p:sp>
        <p:sp>
          <p:nvSpPr>
            <p:cNvPr id="49173" name="Text Box 21"/>
            <p:cNvSpPr txBox="1">
              <a:spLocks noChangeArrowheads="1"/>
            </p:cNvSpPr>
            <p:nvPr/>
          </p:nvSpPr>
          <p:spPr bwMode="auto">
            <a:xfrm>
              <a:off x="4512" y="312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98</a:t>
              </a:r>
            </a:p>
          </p:txBody>
        </p:sp>
        <p:sp>
          <p:nvSpPr>
            <p:cNvPr id="49174" name="Text Box 22"/>
            <p:cNvSpPr txBox="1">
              <a:spLocks noChangeArrowheads="1"/>
            </p:cNvSpPr>
            <p:nvPr/>
          </p:nvSpPr>
          <p:spPr bwMode="auto">
            <a:xfrm>
              <a:off x="4368" y="384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14</a:t>
              </a:r>
            </a:p>
          </p:txBody>
        </p:sp>
        <p:sp>
          <p:nvSpPr>
            <p:cNvPr id="49175" name="Line 23"/>
            <p:cNvSpPr>
              <a:spLocks noChangeShapeType="1"/>
            </p:cNvSpPr>
            <p:nvPr/>
          </p:nvSpPr>
          <p:spPr bwMode="auto">
            <a:xfrm flipV="1">
              <a:off x="4320" y="2640"/>
              <a:ext cx="43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76" name="Text Box 24"/>
            <p:cNvSpPr txBox="1">
              <a:spLocks noChangeArrowheads="1"/>
            </p:cNvSpPr>
            <p:nvPr/>
          </p:nvSpPr>
          <p:spPr bwMode="auto">
            <a:xfrm>
              <a:off x="4128" y="259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.05</a:t>
              </a:r>
            </a:p>
          </p:txBody>
        </p:sp>
        <p:sp>
          <p:nvSpPr>
            <p:cNvPr id="49177" name="Text Box 25"/>
            <p:cNvSpPr txBox="1">
              <a:spLocks noChangeArrowheads="1"/>
            </p:cNvSpPr>
            <p:nvPr/>
          </p:nvSpPr>
          <p:spPr bwMode="auto">
            <a:xfrm>
              <a:off x="4512" y="2448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12</a:t>
              </a:r>
            </a:p>
          </p:txBody>
        </p:sp>
        <p:sp>
          <p:nvSpPr>
            <p:cNvPr id="49178" name="Line 26"/>
            <p:cNvSpPr>
              <a:spLocks noChangeShapeType="1"/>
            </p:cNvSpPr>
            <p:nvPr/>
          </p:nvSpPr>
          <p:spPr bwMode="auto">
            <a:xfrm>
              <a:off x="4368" y="3456"/>
              <a:ext cx="624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79" name="Text Box 27"/>
            <p:cNvSpPr txBox="1">
              <a:spLocks noChangeArrowheads="1"/>
            </p:cNvSpPr>
            <p:nvPr/>
          </p:nvSpPr>
          <p:spPr bwMode="auto">
            <a:xfrm>
              <a:off x="4272" y="3408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.05</a:t>
              </a:r>
            </a:p>
          </p:txBody>
        </p:sp>
        <p:sp>
          <p:nvSpPr>
            <p:cNvPr id="49180" name="Text Box 29"/>
            <p:cNvSpPr txBox="1">
              <a:spLocks noChangeArrowheads="1"/>
            </p:cNvSpPr>
            <p:nvPr/>
          </p:nvSpPr>
          <p:spPr bwMode="auto">
            <a:xfrm>
              <a:off x="3408" y="259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A’</a:t>
              </a:r>
            </a:p>
          </p:txBody>
        </p:sp>
        <p:sp>
          <p:nvSpPr>
            <p:cNvPr id="49181" name="Text Box 30"/>
            <p:cNvSpPr txBox="1">
              <a:spLocks noChangeArrowheads="1"/>
            </p:cNvSpPr>
            <p:nvPr/>
          </p:nvSpPr>
          <p:spPr bwMode="auto">
            <a:xfrm>
              <a:off x="3360" y="3408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B’</a:t>
              </a:r>
            </a:p>
          </p:txBody>
        </p:sp>
        <p:sp>
          <p:nvSpPr>
            <p:cNvPr id="49182" name="Line 31"/>
            <p:cNvSpPr>
              <a:spLocks noChangeShapeType="1"/>
            </p:cNvSpPr>
            <p:nvPr/>
          </p:nvSpPr>
          <p:spPr bwMode="auto">
            <a:xfrm flipV="1">
              <a:off x="4320" y="2160"/>
              <a:ext cx="144" cy="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83" name="Text Box 32"/>
            <p:cNvSpPr txBox="1">
              <a:spLocks noChangeArrowheads="1"/>
            </p:cNvSpPr>
            <p:nvPr/>
          </p:nvSpPr>
          <p:spPr bwMode="auto">
            <a:xfrm>
              <a:off x="3888" y="2208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.85</a:t>
              </a:r>
            </a:p>
          </p:txBody>
        </p:sp>
        <p:sp>
          <p:nvSpPr>
            <p:cNvPr id="49184" name="Line 33"/>
            <p:cNvSpPr>
              <a:spLocks noChangeShapeType="1"/>
            </p:cNvSpPr>
            <p:nvPr/>
          </p:nvSpPr>
          <p:spPr bwMode="auto">
            <a:xfrm>
              <a:off x="4320" y="3456"/>
              <a:ext cx="48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85" name="Text Box 34"/>
            <p:cNvSpPr txBox="1">
              <a:spLocks noChangeArrowheads="1"/>
            </p:cNvSpPr>
            <p:nvPr/>
          </p:nvSpPr>
          <p:spPr bwMode="auto">
            <a:xfrm>
              <a:off x="4080" y="403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12</a:t>
              </a:r>
            </a:p>
          </p:txBody>
        </p:sp>
        <p:sp>
          <p:nvSpPr>
            <p:cNvPr id="49186" name="Text Box 35"/>
            <p:cNvSpPr txBox="1">
              <a:spLocks noChangeArrowheads="1"/>
            </p:cNvSpPr>
            <p:nvPr/>
          </p:nvSpPr>
          <p:spPr bwMode="auto">
            <a:xfrm>
              <a:off x="4176" y="360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.05</a:t>
              </a:r>
            </a:p>
          </p:txBody>
        </p:sp>
        <p:sp>
          <p:nvSpPr>
            <p:cNvPr id="49187" name="Text Box 94"/>
            <p:cNvSpPr txBox="1">
              <a:spLocks noChangeArrowheads="1"/>
            </p:cNvSpPr>
            <p:nvPr/>
          </p:nvSpPr>
          <p:spPr bwMode="auto">
            <a:xfrm>
              <a:off x="3984" y="192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98</a:t>
              </a:r>
            </a:p>
          </p:txBody>
        </p:sp>
        <p:sp>
          <p:nvSpPr>
            <p:cNvPr id="49188" name="Text Box 99"/>
            <p:cNvSpPr txBox="1">
              <a:spLocks noChangeArrowheads="1"/>
            </p:cNvSpPr>
            <p:nvPr/>
          </p:nvSpPr>
          <p:spPr bwMode="auto">
            <a:xfrm>
              <a:off x="4752" y="345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98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9067800" cy="137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3400" dirty="0" smtClean="0"/>
              <a:t>First stage of Weighted Utility Models: </a:t>
            </a:r>
            <a:br>
              <a:rPr lang="en-US" sz="3400" dirty="0" smtClean="0"/>
            </a:br>
            <a:r>
              <a:rPr lang="en-US" sz="2800" dirty="0" smtClean="0"/>
              <a:t>Nonlinear transformation of probabilities of outcomes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14600"/>
            <a:ext cx="8229600" cy="32766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Times New Roman" pitchFamily="18" charset="0"/>
              </a:rPr>
              <a:t>Edwards’ (1962) subjective expected utility model</a:t>
            </a:r>
          </a:p>
          <a:p>
            <a:pPr lvl="1" eaLnBrk="1" hangingPunct="1"/>
            <a:r>
              <a:rPr lang="en-US" sz="2000" dirty="0" smtClean="0">
                <a:latin typeface="Times New Roman" pitchFamily="18" charset="0"/>
              </a:rPr>
              <a:t>Explains Common Consequence effect , Common Ratio effect</a:t>
            </a:r>
          </a:p>
          <a:p>
            <a:pPr lvl="1" eaLnBrk="1" hangingPunct="1"/>
            <a:r>
              <a:rPr lang="en-US" sz="2000" dirty="0" smtClean="0">
                <a:latin typeface="Times New Roman" pitchFamily="18" charset="0"/>
              </a:rPr>
              <a:t>Produces transparent violation of dominance</a:t>
            </a:r>
          </a:p>
          <a:p>
            <a:pPr eaLnBrk="1" hangingPunct="1">
              <a:spcBef>
                <a:spcPts val="1200"/>
              </a:spcBef>
            </a:pPr>
            <a:r>
              <a:rPr lang="en-US" sz="2400" dirty="0" err="1" smtClean="0">
                <a:latin typeface="Times New Roman" pitchFamily="18" charset="0"/>
              </a:rPr>
              <a:t>Kahneman</a:t>
            </a:r>
            <a:r>
              <a:rPr lang="en-US" sz="2400" dirty="0" smtClean="0">
                <a:latin typeface="Times New Roman" pitchFamily="18" charset="0"/>
              </a:rPr>
              <a:t> &amp; </a:t>
            </a:r>
            <a:r>
              <a:rPr lang="en-US" sz="2400" dirty="0" err="1" smtClean="0">
                <a:latin typeface="Times New Roman" pitchFamily="18" charset="0"/>
              </a:rPr>
              <a:t>Tversky’s</a:t>
            </a:r>
            <a:r>
              <a:rPr lang="en-US" sz="2400" dirty="0" smtClean="0">
                <a:latin typeface="Times New Roman" pitchFamily="18" charset="0"/>
              </a:rPr>
              <a:t> (1979) prospect theory</a:t>
            </a:r>
          </a:p>
          <a:p>
            <a:pPr lvl="1" eaLnBrk="1" hangingPunct="1"/>
            <a:r>
              <a:rPr lang="en-US" sz="2000" dirty="0" smtClean="0">
                <a:latin typeface="Times New Roman" pitchFamily="18" charset="0"/>
              </a:rPr>
              <a:t>Editing rules (i.e. coalescing, cancellation,  dominance detection)</a:t>
            </a:r>
          </a:p>
          <a:p>
            <a:pPr lvl="1" eaLnBrk="1" hangingPunct="1"/>
            <a:r>
              <a:rPr lang="en-US" sz="2000" dirty="0" smtClean="0">
                <a:latin typeface="Times New Roman" pitchFamily="18" charset="0"/>
              </a:rPr>
              <a:t>Using editing, avoids transparent violations of dominance</a:t>
            </a:r>
          </a:p>
          <a:p>
            <a:pPr lvl="1" eaLnBrk="1" hangingPunct="1"/>
            <a:r>
              <a:rPr lang="en-US" sz="2000" dirty="0" smtClean="0">
                <a:latin typeface="Times New Roman" pitchFamily="18" charset="0"/>
              </a:rPr>
              <a:t>Explains Common Consequence effect , Common Ratio effect</a:t>
            </a:r>
          </a:p>
          <a:p>
            <a:pPr lvl="1" eaLnBrk="1" hangingPunct="1"/>
            <a:r>
              <a:rPr lang="en-US" sz="2000" dirty="0" smtClean="0">
                <a:latin typeface="Times New Roman" pitchFamily="18" charset="0"/>
              </a:rPr>
              <a:t>Fails to explain Branch independence and Event splitting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Prospect Theory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086600" cy="4525963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buNone/>
            </a:pPr>
            <a:r>
              <a:rPr lang="en-US" dirty="0" smtClean="0"/>
              <a:t>Prospect G:    win x with p otherwise y</a:t>
            </a:r>
          </a:p>
          <a:p>
            <a:pPr marL="0" indent="0">
              <a:buNone/>
            </a:pPr>
            <a:r>
              <a:rPr lang="en-US" i="1" dirty="0" smtClean="0"/>
              <a:t>PT</a:t>
            </a:r>
            <a:r>
              <a:rPr lang="en-US" dirty="0" smtClean="0"/>
              <a:t>(G) = </a:t>
            </a:r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) ⋅</a:t>
            </a:r>
            <a:r>
              <a:rPr lang="en-US" i="1" dirty="0" smtClean="0"/>
              <a:t>u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+ </a:t>
            </a:r>
            <a:r>
              <a:rPr lang="en-US" i="1" dirty="0" smtClean="0"/>
              <a:t>w</a:t>
            </a:r>
            <a:r>
              <a:rPr lang="en-US" dirty="0" smtClean="0"/>
              <a:t>(1-</a:t>
            </a:r>
            <a:r>
              <a:rPr lang="en-US" i="1" dirty="0" smtClean="0"/>
              <a:t>p</a:t>
            </a:r>
            <a:r>
              <a:rPr lang="en-US" dirty="0" smtClean="0"/>
              <a:t>) ⋅</a:t>
            </a:r>
            <a:r>
              <a:rPr lang="en-US" i="1" dirty="0" smtClean="0"/>
              <a:t>u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)</a:t>
            </a:r>
          </a:p>
          <a:p>
            <a:pPr marL="0" indent="0" eaLnBrk="1" hangingPunct="1">
              <a:buNone/>
            </a:pPr>
            <a:endParaRPr lang="en-US" i="1" dirty="0" smtClean="0"/>
          </a:p>
          <a:p>
            <a:pPr marL="0" indent="0" eaLnBrk="1" hangingPunct="1">
              <a:buNone/>
            </a:pPr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) := nonlinear decision </a:t>
            </a:r>
            <a:r>
              <a:rPr lang="en-US" dirty="0" err="1" smtClean="0"/>
              <a:t>wgt</a:t>
            </a:r>
            <a:r>
              <a:rPr lang="en-US" dirty="0" smtClean="0"/>
              <a:t> 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For </a:t>
            </a:r>
            <a:r>
              <a:rPr lang="en-US" i="1" dirty="0" smtClean="0"/>
              <a:t>x</a:t>
            </a:r>
            <a:r>
              <a:rPr lang="en-US" dirty="0" smtClean="0"/>
              <a:t> &gt; reference point   </a:t>
            </a:r>
            <a:r>
              <a:rPr lang="en-US" i="1" dirty="0" smtClean="0"/>
              <a:t>u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(</a:t>
            </a:r>
            <a:r>
              <a:rPr lang="en-US" i="1" dirty="0" smtClean="0"/>
              <a:t>x-r</a:t>
            </a:r>
            <a:r>
              <a:rPr lang="en-US" dirty="0" smtClean="0"/>
              <a:t>)</a:t>
            </a:r>
            <a:r>
              <a:rPr lang="en-US" i="1" baseline="30000" dirty="0" smtClean="0"/>
              <a:t>a</a:t>
            </a:r>
            <a:r>
              <a:rPr lang="en-US" baseline="30000" dirty="0" smtClean="0"/>
              <a:t>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i="1" dirty="0" smtClean="0"/>
              <a:t>x</a:t>
            </a:r>
            <a:r>
              <a:rPr lang="en-US" dirty="0" smtClean="0"/>
              <a:t> &lt; reference point   </a:t>
            </a:r>
            <a:r>
              <a:rPr lang="en-US" i="1" dirty="0" smtClean="0"/>
              <a:t>u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-k</a:t>
            </a:r>
            <a:r>
              <a:rPr lang="en-US" dirty="0" smtClean="0"/>
              <a:t>⋅(</a:t>
            </a:r>
            <a:r>
              <a:rPr lang="en-US" i="1" dirty="0" smtClean="0"/>
              <a:t>r-x</a:t>
            </a:r>
            <a:r>
              <a:rPr lang="en-US" dirty="0" smtClean="0"/>
              <a:t>)</a:t>
            </a:r>
            <a:r>
              <a:rPr lang="en-US" i="1" baseline="30000" dirty="0" smtClean="0"/>
              <a:t>a</a:t>
            </a:r>
            <a:r>
              <a:rPr lang="en-US" baseline="30000" dirty="0" smtClean="0"/>
              <a:t> </a:t>
            </a:r>
            <a:r>
              <a:rPr lang="en-US" dirty="0" smtClean="0"/>
              <a:t> </a:t>
            </a:r>
          </a:p>
          <a:p>
            <a:pPr marL="0" indent="0" eaLnBrk="1" hangingPunct="1">
              <a:buNone/>
            </a:pPr>
            <a:r>
              <a:rPr lang="en-US" i="1" dirty="0" smtClean="0"/>
              <a:t>a</a:t>
            </a:r>
            <a:r>
              <a:rPr lang="en-US" dirty="0" smtClean="0"/>
              <a:t> &lt; 1 </a:t>
            </a:r>
            <a:r>
              <a:rPr lang="en-US" dirty="0" smtClean="0">
                <a:sym typeface="Wingdings" pitchFamily="2" charset="2"/>
              </a:rPr>
              <a:t> risk aversion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For </a:t>
            </a:r>
            <a:r>
              <a:rPr lang="en-US" i="1" dirty="0" smtClean="0"/>
              <a:t>x</a:t>
            </a:r>
            <a:r>
              <a:rPr lang="en-US" dirty="0" smtClean="0"/>
              <a:t> = reference point   </a:t>
            </a:r>
            <a:r>
              <a:rPr lang="en-US" i="1" dirty="0" smtClean="0"/>
              <a:t>u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0</a:t>
            </a:r>
          </a:p>
          <a:p>
            <a:pPr marL="0" indent="0" eaLnBrk="1" hangingPunct="1">
              <a:buNone/>
            </a:pPr>
            <a:r>
              <a:rPr lang="en-US" i="1" dirty="0" smtClean="0"/>
              <a:t>k</a:t>
            </a:r>
            <a:r>
              <a:rPr lang="en-US" dirty="0" smtClean="0"/>
              <a:t> &gt; 1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loss aversion parameter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4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Utility &amp; Decision Weight Functions</a:t>
            </a:r>
          </a:p>
        </p:txBody>
      </p:sp>
      <p:pic>
        <p:nvPicPr>
          <p:cNvPr id="5222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828800"/>
            <a:ext cx="3881438" cy="427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Proposed Weight Functions for Binary Outcomes</a:t>
            </a:r>
          </a:p>
        </p:txBody>
      </p:sp>
      <p:sp>
        <p:nvSpPr>
          <p:cNvPr id="59395" name="Rectangle 6"/>
          <p:cNvSpPr>
            <a:spLocks noChangeArrowheads="1"/>
          </p:cNvSpPr>
          <p:nvPr/>
        </p:nvSpPr>
        <p:spPr bwMode="auto">
          <a:xfrm>
            <a:off x="838200" y="31242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SzPct val="75000"/>
            </a:pPr>
            <a:endParaRPr lang="en-US"/>
          </a:p>
        </p:txBody>
      </p:sp>
      <p:graphicFrame>
        <p:nvGraphicFramePr>
          <p:cNvPr id="84997" name="Object 5"/>
          <p:cNvGraphicFramePr>
            <a:graphicFrameLocks noChangeAspect="1"/>
          </p:cNvGraphicFramePr>
          <p:nvPr/>
        </p:nvGraphicFramePr>
        <p:xfrm>
          <a:off x="4846320" y="3200400"/>
          <a:ext cx="2697480" cy="793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4" imgW="1485900" imgH="457200" progId="Equation.3">
                  <p:embed/>
                </p:oleObj>
              </mc:Choice>
              <mc:Fallback>
                <p:oleObj name="Equation" r:id="rId4" imgW="14859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6320" y="3200400"/>
                        <a:ext cx="2697480" cy="7933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685800" y="3200400"/>
            <a:ext cx="3657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sz="2000" dirty="0"/>
              <a:t>Gonzalez &amp; Wu (1999)</a:t>
            </a:r>
          </a:p>
        </p:txBody>
      </p:sp>
      <p:sp>
        <p:nvSpPr>
          <p:cNvPr id="59398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SzPct val="75000"/>
            </a:pPr>
            <a:endParaRPr lang="en-US"/>
          </a:p>
        </p:txBody>
      </p:sp>
      <p:graphicFrame>
        <p:nvGraphicFramePr>
          <p:cNvPr id="85000" name="Object 8"/>
          <p:cNvGraphicFramePr>
            <a:graphicFrameLocks noChangeAspect="1"/>
          </p:cNvGraphicFramePr>
          <p:nvPr/>
        </p:nvGraphicFramePr>
        <p:xfrm>
          <a:off x="4876800" y="2286000"/>
          <a:ext cx="2590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6" imgW="1587500" imgH="457200" progId="Equation.3">
                  <p:embed/>
                </p:oleObj>
              </mc:Choice>
              <mc:Fallback>
                <p:oleObj name="Equation" r:id="rId6" imgW="1587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286000"/>
                        <a:ext cx="25908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762000" y="2362200"/>
            <a:ext cx="4038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742950" indent="-285750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sz="2000"/>
              <a:t>Tversky &amp; Kahneman (1999)</a:t>
            </a:r>
          </a:p>
        </p:txBody>
      </p:sp>
      <p:sp>
        <p:nvSpPr>
          <p:cNvPr id="59401" name="Rectangle 12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SzPct val="75000"/>
            </a:pPr>
            <a:endParaRPr lang="en-US"/>
          </a:p>
        </p:txBody>
      </p:sp>
      <p:graphicFrame>
        <p:nvGraphicFramePr>
          <p:cNvPr id="85003" name="Object 11"/>
          <p:cNvGraphicFramePr>
            <a:graphicFrameLocks noChangeAspect="1"/>
          </p:cNvGraphicFramePr>
          <p:nvPr/>
        </p:nvGraphicFramePr>
        <p:xfrm>
          <a:off x="4867275" y="4191000"/>
          <a:ext cx="2447925" cy="50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8" imgW="1079032" imgH="253890" progId="Equation.3">
                  <p:embed/>
                </p:oleObj>
              </mc:Choice>
              <mc:Fallback>
                <p:oleObj name="Equation" r:id="rId8" imgW="1079032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275" y="4191000"/>
                        <a:ext cx="2447925" cy="50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762000" y="4191000"/>
            <a:ext cx="3657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sz="2000" dirty="0" err="1"/>
              <a:t>Prelec</a:t>
            </a:r>
            <a:r>
              <a:rPr lang="en-US" sz="2000" dirty="0"/>
              <a:t> (1998)</a:t>
            </a:r>
          </a:p>
        </p:txBody>
      </p:sp>
      <p:sp>
        <p:nvSpPr>
          <p:cNvPr id="59404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SzPct val="75000"/>
            </a:pPr>
            <a:endParaRPr lang="en-US"/>
          </a:p>
        </p:txBody>
      </p:sp>
      <p:graphicFrame>
        <p:nvGraphicFramePr>
          <p:cNvPr id="85006" name="Object 14"/>
          <p:cNvGraphicFramePr>
            <a:graphicFrameLocks noChangeAspect="1"/>
          </p:cNvGraphicFramePr>
          <p:nvPr/>
        </p:nvGraphicFramePr>
        <p:xfrm>
          <a:off x="4914900" y="4876800"/>
          <a:ext cx="2933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10" imgW="1333500" imgH="457200" progId="Equation.3">
                  <p:embed/>
                </p:oleObj>
              </mc:Choice>
              <mc:Fallback>
                <p:oleObj name="Equation" r:id="rId10" imgW="1333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900" y="4876800"/>
                        <a:ext cx="29337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8" name="Text Box 16"/>
          <p:cNvSpPr txBox="1">
            <a:spLocks noChangeArrowheads="1"/>
          </p:cNvSpPr>
          <p:nvPr/>
        </p:nvSpPr>
        <p:spPr bwMode="auto">
          <a:xfrm>
            <a:off x="762000" y="5029200"/>
            <a:ext cx="3657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sz="2000"/>
              <a:t>Birnbaum &amp; Chavez (1997)</a:t>
            </a:r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762000" y="5943600"/>
            <a:ext cx="3657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de-DE" sz="2000" dirty="0"/>
              <a:t>Brandstätter, et </a:t>
            </a:r>
            <a:r>
              <a:rPr lang="de-DE" sz="2000" dirty="0" smtClean="0"/>
              <a:t>al. </a:t>
            </a:r>
            <a:r>
              <a:rPr lang="de-DE" sz="2000" dirty="0"/>
              <a:t>(2002)</a:t>
            </a:r>
            <a:endParaRPr lang="en-US" sz="1800" dirty="0"/>
          </a:p>
        </p:txBody>
      </p:sp>
      <p:sp>
        <p:nvSpPr>
          <p:cNvPr id="59408" name="Rectangle 1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SzPct val="75000"/>
            </a:pPr>
            <a:endParaRPr lang="en-US"/>
          </a:p>
        </p:txBody>
      </p:sp>
      <p:graphicFrame>
        <p:nvGraphicFramePr>
          <p:cNvPr id="85010" name="Object 18"/>
          <p:cNvGraphicFramePr>
            <a:graphicFrameLocks noChangeAspect="1"/>
          </p:cNvGraphicFramePr>
          <p:nvPr/>
        </p:nvGraphicFramePr>
        <p:xfrm>
          <a:off x="4953000" y="5867400"/>
          <a:ext cx="3505200" cy="447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12" imgW="2514600" imgH="228600" progId="Equation.3">
                  <p:embed/>
                </p:oleObj>
              </mc:Choice>
              <mc:Fallback>
                <p:oleObj name="Equation" r:id="rId12" imgW="2514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867400"/>
                        <a:ext cx="3505200" cy="4474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108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9" grpId="0"/>
      <p:bldP spid="85002" grpId="0"/>
      <p:bldP spid="85005" grpId="0"/>
      <p:bldP spid="85008" grpId="0"/>
      <p:bldP spid="8500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Typical Decision Weight Functions</a:t>
            </a:r>
          </a:p>
        </p:txBody>
      </p:sp>
      <p:pic>
        <p:nvPicPr>
          <p:cNvPr id="6041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590800"/>
            <a:ext cx="5334000" cy="4000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3536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Example: An application to the common consequence effect	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086600" cy="45259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B&gt;A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/>
              <a:t>u</a:t>
            </a:r>
            <a:r>
              <a:rPr lang="en-US" dirty="0" smtClean="0"/>
              <a:t>(1) &gt; </a:t>
            </a:r>
            <a:r>
              <a:rPr lang="en-US" i="1" dirty="0" smtClean="0"/>
              <a:t>w</a:t>
            </a:r>
            <a:r>
              <a:rPr lang="en-US" dirty="0" smtClean="0"/>
              <a:t>(.89)</a:t>
            </a:r>
            <a:r>
              <a:rPr lang="en-US" i="1" dirty="0" smtClean="0"/>
              <a:t>u</a:t>
            </a:r>
            <a:r>
              <a:rPr lang="en-US" dirty="0" smtClean="0"/>
              <a:t>(1) +</a:t>
            </a:r>
            <a:r>
              <a:rPr lang="en-US" i="1" dirty="0" smtClean="0"/>
              <a:t>w</a:t>
            </a:r>
            <a:r>
              <a:rPr lang="en-US" dirty="0" smtClean="0"/>
              <a:t>(.10)</a:t>
            </a:r>
            <a:r>
              <a:rPr lang="en-US" i="1" dirty="0" smtClean="0"/>
              <a:t>u</a:t>
            </a:r>
            <a:r>
              <a:rPr lang="en-US" dirty="0" smtClean="0"/>
              <a:t>(5)</a:t>
            </a:r>
          </a:p>
          <a:p>
            <a:pPr eaLnBrk="1" hangingPunct="1">
              <a:buFont typeface="Wingdings" pitchFamily="2" charset="2"/>
              <a:buChar char="à"/>
            </a:pPr>
            <a:r>
              <a:rPr lang="en-US" dirty="0" smtClean="0">
                <a:sym typeface="Wingdings" pitchFamily="2" charset="2"/>
              </a:rPr>
              <a:t>(1-</a:t>
            </a:r>
            <a:r>
              <a:rPr lang="en-US" i="1" dirty="0" smtClean="0">
                <a:sym typeface="Wingdings" pitchFamily="2" charset="2"/>
              </a:rPr>
              <a:t>w</a:t>
            </a:r>
            <a:r>
              <a:rPr lang="en-US" dirty="0" smtClean="0">
                <a:sym typeface="Wingdings" pitchFamily="2" charset="2"/>
              </a:rPr>
              <a:t>(.89)) /</a:t>
            </a:r>
            <a:r>
              <a:rPr lang="en-US" i="1" dirty="0" smtClean="0">
                <a:sym typeface="Wingdings" pitchFamily="2" charset="2"/>
              </a:rPr>
              <a:t>w</a:t>
            </a:r>
            <a:r>
              <a:rPr lang="en-US" dirty="0" smtClean="0">
                <a:sym typeface="Wingdings" pitchFamily="2" charset="2"/>
              </a:rPr>
              <a:t>(.10) &gt; </a:t>
            </a:r>
            <a:r>
              <a:rPr lang="en-US" i="1" dirty="0" smtClean="0">
                <a:sym typeface="Wingdings" pitchFamily="2" charset="2"/>
              </a:rPr>
              <a:t>u</a:t>
            </a:r>
            <a:r>
              <a:rPr lang="en-US" dirty="0" smtClean="0">
                <a:sym typeface="Wingdings" pitchFamily="2" charset="2"/>
              </a:rPr>
              <a:t>(5)/</a:t>
            </a:r>
            <a:r>
              <a:rPr lang="en-US" i="1" dirty="0" smtClean="0">
                <a:sym typeface="Wingdings" pitchFamily="2" charset="2"/>
              </a:rPr>
              <a:t>u</a:t>
            </a:r>
            <a:r>
              <a:rPr lang="en-US" dirty="0" smtClean="0">
                <a:sym typeface="Wingdings" pitchFamily="2" charset="2"/>
              </a:rPr>
              <a:t>(1)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ym typeface="Wingdings" pitchFamily="2" charset="2"/>
              </a:rPr>
              <a:t>A’ &gt; B’  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w</a:t>
            </a:r>
            <a:r>
              <a:rPr lang="en-US" dirty="0" smtClean="0">
                <a:sym typeface="Symbol" pitchFamily="18" charset="2"/>
              </a:rPr>
              <a:t>(.10)</a:t>
            </a:r>
            <a:r>
              <a:rPr lang="en-US" i="1" dirty="0" smtClean="0">
                <a:sym typeface="Symbol" pitchFamily="18" charset="2"/>
              </a:rPr>
              <a:t>u</a:t>
            </a:r>
            <a:r>
              <a:rPr lang="en-US" dirty="0" smtClean="0">
                <a:sym typeface="Symbol" pitchFamily="18" charset="2"/>
              </a:rPr>
              <a:t>(5) &gt; </a:t>
            </a:r>
            <a:r>
              <a:rPr lang="en-US" i="1" dirty="0" smtClean="0">
                <a:sym typeface="Symbol" pitchFamily="18" charset="2"/>
              </a:rPr>
              <a:t>w</a:t>
            </a:r>
            <a:r>
              <a:rPr lang="en-US" dirty="0" smtClean="0">
                <a:sym typeface="Symbol" pitchFamily="18" charset="2"/>
              </a:rPr>
              <a:t>(.11)</a:t>
            </a:r>
            <a:r>
              <a:rPr lang="en-US" i="1" dirty="0" smtClean="0">
                <a:sym typeface="Symbol" pitchFamily="18" charset="2"/>
              </a:rPr>
              <a:t>u</a:t>
            </a:r>
            <a:r>
              <a:rPr lang="en-US" dirty="0" smtClean="0">
                <a:sym typeface="Symbol" pitchFamily="18" charset="2"/>
              </a:rPr>
              <a:t>(1)</a:t>
            </a:r>
          </a:p>
          <a:p>
            <a:pPr eaLnBrk="1" hangingPunct="1">
              <a:buFont typeface="Wingdings" pitchFamily="2" charset="2"/>
              <a:buChar char="à"/>
            </a:pPr>
            <a:r>
              <a:rPr lang="en-US" i="1" dirty="0" smtClean="0">
                <a:sym typeface="Wingdings" pitchFamily="2" charset="2"/>
              </a:rPr>
              <a:t>u</a:t>
            </a:r>
            <a:r>
              <a:rPr lang="en-US" dirty="0" smtClean="0">
                <a:sym typeface="Wingdings" pitchFamily="2" charset="2"/>
              </a:rPr>
              <a:t>(5)/</a:t>
            </a:r>
            <a:r>
              <a:rPr lang="en-US" i="1" dirty="0" smtClean="0">
                <a:sym typeface="Wingdings" pitchFamily="2" charset="2"/>
              </a:rPr>
              <a:t>u</a:t>
            </a:r>
            <a:r>
              <a:rPr lang="en-US" dirty="0" smtClean="0">
                <a:sym typeface="Wingdings" pitchFamily="2" charset="2"/>
              </a:rPr>
              <a:t>(1) &gt; </a:t>
            </a:r>
            <a:r>
              <a:rPr lang="en-US" i="1" dirty="0" smtClean="0">
                <a:sym typeface="Wingdings" pitchFamily="2" charset="2"/>
              </a:rPr>
              <a:t>w</a:t>
            </a:r>
            <a:r>
              <a:rPr lang="en-US" dirty="0" smtClean="0">
                <a:sym typeface="Wingdings" pitchFamily="2" charset="2"/>
              </a:rPr>
              <a:t>(1-.89)/</a:t>
            </a:r>
            <a:r>
              <a:rPr lang="en-US" i="1" dirty="0" smtClean="0">
                <a:sym typeface="Wingdings" pitchFamily="2" charset="2"/>
              </a:rPr>
              <a:t>w</a:t>
            </a:r>
            <a:r>
              <a:rPr lang="en-US" dirty="0" smtClean="0">
                <a:sym typeface="Wingdings" pitchFamily="2" charset="2"/>
              </a:rPr>
              <a:t>(.10) 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ym typeface="Wingdings" pitchFamily="2" charset="2"/>
              </a:rPr>
              <a:t>Together   1-</a:t>
            </a:r>
            <a:r>
              <a:rPr lang="en-US" i="1" dirty="0" smtClean="0">
                <a:sym typeface="Wingdings" pitchFamily="2" charset="2"/>
              </a:rPr>
              <a:t>w</a:t>
            </a:r>
            <a:r>
              <a:rPr lang="en-US" dirty="0" smtClean="0">
                <a:sym typeface="Wingdings" pitchFamily="2" charset="2"/>
              </a:rPr>
              <a:t>(.89) &gt; </a:t>
            </a:r>
            <a:r>
              <a:rPr lang="en-US" i="1" dirty="0" smtClean="0">
                <a:sym typeface="Wingdings" pitchFamily="2" charset="2"/>
              </a:rPr>
              <a:t>w</a:t>
            </a:r>
            <a:r>
              <a:rPr lang="en-US" dirty="0" smtClean="0">
                <a:sym typeface="Wingdings" pitchFamily="2" charset="2"/>
              </a:rPr>
              <a:t>(1-.89)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w</a:t>
            </a:r>
            <a:r>
              <a:rPr lang="en-US" dirty="0" smtClean="0">
                <a:sym typeface="Wingdings" pitchFamily="2" charset="2"/>
              </a:rPr>
              <a:t>(.89) + </a:t>
            </a:r>
            <a:r>
              <a:rPr lang="en-US" i="1" dirty="0" smtClean="0">
                <a:sym typeface="Wingdings" pitchFamily="2" charset="2"/>
              </a:rPr>
              <a:t>w</a:t>
            </a:r>
            <a:r>
              <a:rPr lang="en-US" dirty="0" smtClean="0">
                <a:sym typeface="Wingdings" pitchFamily="2" charset="2"/>
              </a:rPr>
              <a:t>(.11) &lt; 1   sub additive!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Fails Dominance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467600" cy="452596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)+</a:t>
            </a:r>
            <a:r>
              <a:rPr lang="en-US" i="1" dirty="0" smtClean="0"/>
              <a:t>w</a:t>
            </a:r>
            <a:r>
              <a:rPr lang="en-US" dirty="0" smtClean="0"/>
              <a:t>(1-</a:t>
            </a:r>
            <a:r>
              <a:rPr lang="en-US" i="1" dirty="0" smtClean="0"/>
              <a:t>p</a:t>
            </a:r>
            <a:r>
              <a:rPr lang="en-US" dirty="0" smtClean="0"/>
              <a:t>) &lt; 1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w</a:t>
            </a:r>
            <a:r>
              <a:rPr lang="en-US" dirty="0" smtClean="0">
                <a:sym typeface="Wingdings" pitchFamily="2" charset="2"/>
              </a:rPr>
              <a:t>(1-</a:t>
            </a:r>
            <a:r>
              <a:rPr lang="en-US" i="1" dirty="0" smtClean="0"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) &lt; 1–</a:t>
            </a:r>
            <a:r>
              <a:rPr lang="en-US" i="1" dirty="0" smtClean="0">
                <a:sym typeface="Wingdings" pitchFamily="2" charset="2"/>
              </a:rPr>
              <a:t>w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) </a:t>
            </a:r>
          </a:p>
          <a:p>
            <a:pPr lvl="1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(1-</a:t>
            </a:r>
            <a:r>
              <a:rPr lang="en-US" i="1" dirty="0" smtClean="0">
                <a:sym typeface="Wingdings" pitchFamily="2" charset="2"/>
              </a:rPr>
              <a:t>w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))/</a:t>
            </a:r>
            <a:r>
              <a:rPr lang="en-US" i="1" dirty="0" smtClean="0">
                <a:sym typeface="Wingdings" pitchFamily="2" charset="2"/>
              </a:rPr>
              <a:t>w</a:t>
            </a:r>
            <a:r>
              <a:rPr lang="en-US" dirty="0" smtClean="0">
                <a:sym typeface="Wingdings" pitchFamily="2" charset="2"/>
              </a:rPr>
              <a:t>(1-</a:t>
            </a:r>
            <a:r>
              <a:rPr lang="en-US" i="1" dirty="0" smtClean="0"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)  </a:t>
            </a:r>
            <a:r>
              <a:rPr lang="en-US" dirty="0">
                <a:sym typeface="Wingdings" pitchFamily="2" charset="2"/>
              </a:rPr>
              <a:t>&gt;</a:t>
            </a:r>
            <a:r>
              <a:rPr lang="en-US" dirty="0" smtClean="0">
                <a:sym typeface="Wingdings" pitchFamily="2" charset="2"/>
              </a:rPr>
              <a:t> 1</a:t>
            </a:r>
          </a:p>
          <a:p>
            <a:pPr marL="0" lvl="1" indent="0">
              <a:buNone/>
            </a:pPr>
            <a:r>
              <a:rPr lang="en-US" dirty="0" smtClean="0">
                <a:sym typeface="Wingdings" pitchFamily="2" charset="2"/>
              </a:rPr>
              <a:t>Pick </a:t>
            </a:r>
            <a:r>
              <a:rPr lang="en-US" i="1" dirty="0" smtClean="0">
                <a:sym typeface="Wingdings" pitchFamily="2" charset="2"/>
              </a:rPr>
              <a:t>y</a:t>
            </a:r>
            <a:r>
              <a:rPr lang="en-US" dirty="0" smtClean="0">
                <a:sym typeface="Wingdings" pitchFamily="2" charset="2"/>
              </a:rPr>
              <a:t>&gt;0 :  (1-</a:t>
            </a:r>
            <a:r>
              <a:rPr lang="en-US" i="1" dirty="0" smtClean="0">
                <a:sym typeface="Wingdings" pitchFamily="2" charset="2"/>
              </a:rPr>
              <a:t>w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))/</a:t>
            </a:r>
            <a:r>
              <a:rPr lang="en-US" i="1" dirty="0" smtClean="0">
                <a:sym typeface="Wingdings" pitchFamily="2" charset="2"/>
              </a:rPr>
              <a:t>w</a:t>
            </a:r>
            <a:r>
              <a:rPr lang="en-US" dirty="0" smtClean="0">
                <a:sym typeface="Wingdings" pitchFamily="2" charset="2"/>
              </a:rPr>
              <a:t>(1-</a:t>
            </a:r>
            <a:r>
              <a:rPr lang="en-US" i="1" dirty="0" smtClean="0"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)  &gt; </a:t>
            </a:r>
            <a:r>
              <a:rPr lang="en-US" i="1" dirty="0" smtClean="0">
                <a:sym typeface="Wingdings" pitchFamily="2" charset="2"/>
              </a:rPr>
              <a:t>u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err="1" smtClean="0">
                <a:sym typeface="Wingdings" pitchFamily="2" charset="2"/>
              </a:rPr>
              <a:t>x+y</a:t>
            </a:r>
            <a:r>
              <a:rPr lang="en-US" dirty="0" smtClean="0">
                <a:sym typeface="Wingdings" pitchFamily="2" charset="2"/>
              </a:rPr>
              <a:t>)/</a:t>
            </a:r>
            <a:r>
              <a:rPr lang="en-US" i="1" dirty="0" smtClean="0">
                <a:sym typeface="Wingdings" pitchFamily="2" charset="2"/>
              </a:rPr>
              <a:t>u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x</a:t>
            </a:r>
            <a:r>
              <a:rPr lang="en-US" dirty="0" smtClean="0">
                <a:sym typeface="Wingdings" pitchFamily="2" charset="2"/>
              </a:rPr>
              <a:t>) 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A</a:t>
            </a:r>
            <a:r>
              <a:rPr lang="en-US" dirty="0"/>
              <a:t>:  </a:t>
            </a:r>
            <a:r>
              <a:rPr lang="en-US" i="1" dirty="0"/>
              <a:t>p</a:t>
            </a:r>
            <a:r>
              <a:rPr lang="en-US" dirty="0"/>
              <a:t> to get </a:t>
            </a:r>
            <a:r>
              <a:rPr lang="en-US" i="1" dirty="0"/>
              <a:t>x</a:t>
            </a:r>
            <a:r>
              <a:rPr lang="en-US" dirty="0"/>
              <a:t> otherwise (1-</a:t>
            </a:r>
            <a:r>
              <a:rPr lang="en-US" i="1" dirty="0"/>
              <a:t>p</a:t>
            </a:r>
            <a:r>
              <a:rPr lang="en-US" dirty="0"/>
              <a:t>) to get </a:t>
            </a:r>
            <a:r>
              <a:rPr lang="en-US" i="1" dirty="0" err="1"/>
              <a:t>x+y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&gt;0</a:t>
            </a:r>
          </a:p>
          <a:p>
            <a:pPr marL="0" indent="0" eaLnBrk="1" hangingPunct="1">
              <a:buNone/>
            </a:pPr>
            <a:r>
              <a:rPr lang="en-US" dirty="0"/>
              <a:t>B: </a:t>
            </a:r>
            <a:r>
              <a:rPr lang="en-US" i="1" dirty="0"/>
              <a:t>x</a:t>
            </a:r>
            <a:r>
              <a:rPr lang="en-US" dirty="0"/>
              <a:t> for sure </a:t>
            </a:r>
          </a:p>
          <a:p>
            <a:pPr marL="0" indent="0">
              <a:buNone/>
            </a:pPr>
            <a:r>
              <a:rPr lang="en-US" i="1" dirty="0" smtClean="0"/>
              <a:t>	</a:t>
            </a:r>
            <a:r>
              <a:rPr lang="en-US" dirty="0" smtClean="0">
                <a:sym typeface="Wingdings" pitchFamily="2" charset="2"/>
              </a:rPr>
              <a:t>(1-</a:t>
            </a:r>
            <a:r>
              <a:rPr lang="en-US" i="1" dirty="0" smtClean="0">
                <a:sym typeface="Wingdings" pitchFamily="2" charset="2"/>
              </a:rPr>
              <a:t>w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))/</a:t>
            </a:r>
            <a:r>
              <a:rPr lang="en-US" i="1" dirty="0" smtClean="0">
                <a:sym typeface="Wingdings" pitchFamily="2" charset="2"/>
              </a:rPr>
              <a:t>w</a:t>
            </a:r>
            <a:r>
              <a:rPr lang="en-US" dirty="0" smtClean="0">
                <a:sym typeface="Wingdings" pitchFamily="2" charset="2"/>
              </a:rPr>
              <a:t>(1-</a:t>
            </a:r>
            <a:r>
              <a:rPr lang="en-US" i="1" dirty="0" smtClean="0"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) &gt; </a:t>
            </a:r>
            <a:r>
              <a:rPr lang="en-US" i="1" dirty="0" smtClean="0">
                <a:sym typeface="Wingdings" pitchFamily="2" charset="2"/>
              </a:rPr>
              <a:t>u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err="1" smtClean="0">
                <a:sym typeface="Wingdings" pitchFamily="2" charset="2"/>
              </a:rPr>
              <a:t>x+y</a:t>
            </a:r>
            <a:r>
              <a:rPr lang="en-US" dirty="0" smtClean="0">
                <a:sym typeface="Wingdings" pitchFamily="2" charset="2"/>
              </a:rPr>
              <a:t>)/</a:t>
            </a:r>
            <a:r>
              <a:rPr lang="en-US" i="1" dirty="0" smtClean="0">
                <a:sym typeface="Wingdings" pitchFamily="2" charset="2"/>
              </a:rPr>
              <a:t>u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x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0" indent="0" eaLnBrk="1" hangingPunct="1">
              <a:buNone/>
            </a:pPr>
            <a:r>
              <a:rPr lang="en-US" i="1" dirty="0" smtClean="0">
                <a:sym typeface="Wingdings"/>
              </a:rPr>
              <a:t> </a:t>
            </a:r>
            <a:r>
              <a:rPr lang="en-US" i="1" dirty="0" smtClean="0"/>
              <a:t>u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&gt; </a:t>
            </a:r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)</a:t>
            </a:r>
            <a:r>
              <a:rPr lang="en-US" i="1" dirty="0" smtClean="0"/>
              <a:t>u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+ </a:t>
            </a:r>
            <a:r>
              <a:rPr lang="en-US" i="1" dirty="0" smtClean="0"/>
              <a:t>w</a:t>
            </a:r>
            <a:r>
              <a:rPr lang="en-US" dirty="0" smtClean="0"/>
              <a:t>(1-</a:t>
            </a:r>
            <a:r>
              <a:rPr lang="en-US" i="1" dirty="0" smtClean="0"/>
              <a:t>p</a:t>
            </a:r>
            <a:r>
              <a:rPr lang="en-US" dirty="0" smtClean="0"/>
              <a:t>)</a:t>
            </a:r>
            <a:r>
              <a:rPr lang="en-US" i="1" dirty="0" smtClean="0"/>
              <a:t>u</a:t>
            </a:r>
            <a:r>
              <a:rPr lang="en-US" dirty="0" smtClean="0"/>
              <a:t>(</a:t>
            </a:r>
            <a:r>
              <a:rPr lang="en-US" i="1" dirty="0" err="1" smtClean="0"/>
              <a:t>x+y</a:t>
            </a:r>
            <a:r>
              <a:rPr lang="en-US" dirty="0" smtClean="0"/>
              <a:t>) 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685800" y="1143000"/>
            <a:ext cx="7924800" cy="114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Basic Empirical Findings of Risky Choice</a:t>
            </a:r>
          </a:p>
        </p:txBody>
      </p:sp>
      <p:pic>
        <p:nvPicPr>
          <p:cNvPr id="44039" name="Picture 7" descr="http://t1.gstatic.com/images?q=tbn:ANd9GcRnQP1mPbnsTGM8tY11tL6fAYmrjyaVV4W4pENgvTKWyAbB3sT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048000"/>
            <a:ext cx="2471057" cy="3459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4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9296400" cy="144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400" dirty="0" smtClean="0"/>
              <a:t>Second stage of Weighted Utility Models: </a:t>
            </a:r>
            <a:r>
              <a:rPr lang="en-US" sz="3400" dirty="0" smtClean="0">
                <a:latin typeface="Times New Roman" pitchFamily="18" charset="0"/>
              </a:rPr>
              <a:t/>
            </a:r>
            <a:br>
              <a:rPr lang="en-US" sz="3400" dirty="0" smtClean="0">
                <a:latin typeface="Times New Roman" pitchFamily="18" charset="0"/>
              </a:rPr>
            </a:br>
            <a:r>
              <a:rPr lang="en-US" sz="2400" dirty="0" smtClean="0"/>
              <a:t>Nonlinear transformation of cumulative probabilities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696200" cy="4343400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en-US" sz="2400" dirty="0" smtClean="0">
                <a:latin typeface="Times New Roman" pitchFamily="18" charset="0"/>
              </a:rPr>
              <a:t>Rank Dependent Utility Theories  (</a:t>
            </a:r>
            <a:r>
              <a:rPr lang="en-US" sz="2400" dirty="0" err="1" smtClean="0">
                <a:latin typeface="Times New Roman" pitchFamily="18" charset="0"/>
              </a:rPr>
              <a:t>Quiggen</a:t>
            </a:r>
            <a:r>
              <a:rPr lang="en-US" sz="2400" dirty="0" smtClean="0">
                <a:latin typeface="Times New Roman" pitchFamily="18" charset="0"/>
              </a:rPr>
              <a:t>, 1982; </a:t>
            </a:r>
            <a:r>
              <a:rPr lang="en-US" sz="2400" dirty="0" err="1" smtClean="0">
                <a:latin typeface="Times New Roman" pitchFamily="18" charset="0"/>
              </a:rPr>
              <a:t>Yaari</a:t>
            </a:r>
            <a:r>
              <a:rPr lang="en-US" sz="2400" dirty="0" smtClean="0">
                <a:latin typeface="Times New Roman" pitchFamily="18" charset="0"/>
              </a:rPr>
              <a:t>, 1987; Segal, 1990; </a:t>
            </a:r>
            <a:r>
              <a:rPr lang="en-US" sz="2400" dirty="0" err="1" smtClean="0">
                <a:latin typeface="Times New Roman" pitchFamily="18" charset="0"/>
              </a:rPr>
              <a:t>Tversky</a:t>
            </a:r>
            <a:r>
              <a:rPr lang="en-US" sz="2400" dirty="0" smtClean="0">
                <a:latin typeface="Times New Roman" pitchFamily="18" charset="0"/>
              </a:rPr>
              <a:t> &amp; </a:t>
            </a:r>
            <a:r>
              <a:rPr lang="en-US" sz="2400" dirty="0" err="1" smtClean="0">
                <a:latin typeface="Times New Roman" pitchFamily="18" charset="0"/>
              </a:rPr>
              <a:t>Kahneman</a:t>
            </a:r>
            <a:r>
              <a:rPr lang="en-US" sz="2400" dirty="0" smtClean="0">
                <a:latin typeface="Times New Roman" pitchFamily="18" charset="0"/>
              </a:rPr>
              <a:t>, 1992)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000" dirty="0" smtClean="0">
                <a:latin typeface="Times New Roman" pitchFamily="18" charset="0"/>
              </a:rPr>
              <a:t>Explains Common Consequence , Common Ratio, Branch Independence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000" dirty="0" smtClean="0">
                <a:latin typeface="Times New Roman" pitchFamily="18" charset="0"/>
              </a:rPr>
              <a:t>Must satisfy stochastic dominance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000" dirty="0" smtClean="0">
                <a:latin typeface="Times New Roman" pitchFamily="18" charset="0"/>
              </a:rPr>
              <a:t>Fails to explain violations of stochastic dominance and event splitting</a:t>
            </a:r>
          </a:p>
          <a:p>
            <a:pPr eaLnBrk="1" hangingPunct="1">
              <a:lnSpc>
                <a:spcPct val="75000"/>
              </a:lnSpc>
              <a:spcBef>
                <a:spcPts val="1200"/>
              </a:spcBef>
            </a:pPr>
            <a:r>
              <a:rPr lang="en-US" sz="2400" dirty="0" err="1" smtClean="0">
                <a:latin typeface="Times New Roman" pitchFamily="18" charset="0"/>
              </a:rPr>
              <a:t>Birnbaum’s</a:t>
            </a:r>
            <a:r>
              <a:rPr lang="en-US" sz="2400" dirty="0" smtClean="0">
                <a:latin typeface="Times New Roman" pitchFamily="18" charset="0"/>
              </a:rPr>
              <a:t> (1999) TAX model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000" dirty="0" err="1" smtClean="0">
                <a:latin typeface="Times New Roman" pitchFamily="18" charset="0"/>
              </a:rPr>
              <a:t>Wgts</a:t>
            </a:r>
            <a:r>
              <a:rPr lang="en-US" sz="2000" dirty="0" smtClean="0">
                <a:latin typeface="Times New Roman" pitchFamily="18" charset="0"/>
              </a:rPr>
              <a:t> are nonlinear functions of probability and rank of outcomes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000" dirty="0" smtClean="0">
                <a:latin typeface="Times New Roman" pitchFamily="18" charset="0"/>
              </a:rPr>
              <a:t>Explains Common Consequence effect , Common Ratio effect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000" dirty="0" smtClean="0">
                <a:latin typeface="Times New Roman" pitchFamily="18" charset="0"/>
              </a:rPr>
              <a:t>Predicts Branch Independence, Stochastic Dominance, Event splitting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000" dirty="0" smtClean="0">
                <a:latin typeface="Times New Roman" pitchFamily="18" charset="0"/>
              </a:rPr>
              <a:t>But it uses a </a:t>
            </a:r>
            <a:r>
              <a:rPr lang="en-US" sz="2000" dirty="0" err="1" smtClean="0">
                <a:latin typeface="Times New Roman" pitchFamily="18" charset="0"/>
              </a:rPr>
              <a:t>wgt</a:t>
            </a:r>
            <a:r>
              <a:rPr lang="en-US" sz="2000" dirty="0" smtClean="0">
                <a:latin typeface="Times New Roman" pitchFamily="18" charset="0"/>
              </a:rPr>
              <a:t> function that is not empirically observed with binary outcomes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Grp="1" noChangeArrowheads="1"/>
          </p:cNvSpPr>
          <p:nvPr>
            <p:ph type="title"/>
          </p:nvPr>
        </p:nvSpPr>
        <p:spPr>
          <a:xfrm>
            <a:off x="-76200" y="457200"/>
            <a:ext cx="92202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How do weighted utility models work?</a:t>
            </a:r>
          </a:p>
        </p:txBody>
      </p:sp>
      <p:sp>
        <p:nvSpPr>
          <p:cNvPr id="25641" name="Text Box 41"/>
          <p:cNvSpPr txBox="1">
            <a:spLocks noChangeArrowheads="1"/>
          </p:cNvSpPr>
          <p:nvPr/>
        </p:nvSpPr>
        <p:spPr bwMode="auto">
          <a:xfrm>
            <a:off x="838200" y="2057400"/>
            <a:ext cx="2554288" cy="210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dirty="0"/>
              <a:t>Gamble F: </a:t>
            </a:r>
          </a:p>
          <a:p>
            <a:pPr lvl="1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dirty="0"/>
              <a:t>.10  to win $12 </a:t>
            </a:r>
          </a:p>
          <a:p>
            <a:pPr lvl="1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dirty="0"/>
              <a:t>.05  to win $90</a:t>
            </a:r>
          </a:p>
          <a:p>
            <a:pPr lvl="1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dirty="0"/>
              <a:t>.85  to win $98</a:t>
            </a:r>
          </a:p>
        </p:txBody>
      </p:sp>
      <p:sp>
        <p:nvSpPr>
          <p:cNvPr id="25642" name="Text Box 42"/>
          <p:cNvSpPr txBox="1">
            <a:spLocks noChangeArrowheads="1"/>
          </p:cNvSpPr>
          <p:nvPr/>
        </p:nvSpPr>
        <p:spPr bwMode="auto">
          <a:xfrm>
            <a:off x="5105400" y="1981200"/>
            <a:ext cx="2630488" cy="210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dirty="0"/>
              <a:t>Gamble G</a:t>
            </a:r>
          </a:p>
          <a:p>
            <a:pPr lvl="1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dirty="0"/>
              <a:t>.30  to win $30</a:t>
            </a:r>
          </a:p>
          <a:p>
            <a:pPr lvl="1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dirty="0"/>
              <a:t>.70  to win $100</a:t>
            </a:r>
          </a:p>
          <a:p>
            <a:pPr marL="742950" indent="-285750">
              <a:spcBef>
                <a:spcPct val="50000"/>
              </a:spcBef>
              <a:buClr>
                <a:schemeClr val="tx1"/>
              </a:buClr>
              <a:buSzPct val="75000"/>
            </a:pPr>
            <a:endParaRPr lang="en-US" dirty="0"/>
          </a:p>
        </p:txBody>
      </p:sp>
      <p:sp>
        <p:nvSpPr>
          <p:cNvPr id="25643" name="Text Box 43"/>
          <p:cNvSpPr txBox="1">
            <a:spLocks noChangeArrowheads="1"/>
          </p:cNvSpPr>
          <p:nvPr/>
        </p:nvSpPr>
        <p:spPr bwMode="auto">
          <a:xfrm>
            <a:off x="762000" y="4495800"/>
            <a:ext cx="304800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285750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dirty="0">
                <a:latin typeface="Arial" charset="0"/>
              </a:rPr>
              <a:t>  </a:t>
            </a:r>
            <a:r>
              <a:rPr lang="en-US" i="1" dirty="0" err="1" smtClean="0"/>
              <a:t>w</a:t>
            </a:r>
            <a:r>
              <a:rPr lang="en-US" baseline="-25000" dirty="0" err="1"/>
              <a:t>H</a:t>
            </a:r>
            <a:r>
              <a:rPr lang="en-US" dirty="0" smtClean="0"/>
              <a:t>(</a:t>
            </a:r>
            <a:r>
              <a:rPr lang="en-US" dirty="0"/>
              <a:t>98</a:t>
            </a:r>
            <a:r>
              <a:rPr lang="en-US" dirty="0" smtClean="0"/>
              <a:t>)</a:t>
            </a:r>
            <a:r>
              <a:rPr lang="en-US" dirty="0">
                <a:sym typeface="Symbol" pitchFamily="18" charset="2"/>
              </a:rPr>
              <a:t>⋅</a:t>
            </a:r>
            <a:r>
              <a:rPr lang="en-US" i="1" dirty="0" smtClean="0"/>
              <a:t>u</a:t>
            </a:r>
            <a:r>
              <a:rPr lang="en-US" dirty="0"/>
              <a:t>(98</a:t>
            </a:r>
            <a:r>
              <a:rPr lang="en-US" dirty="0" smtClean="0"/>
              <a:t>)</a:t>
            </a:r>
          </a:p>
          <a:p>
            <a:pPr marL="742950" indent="-285750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i="1" dirty="0" err="1" smtClean="0"/>
              <a:t>w</a:t>
            </a:r>
            <a:r>
              <a:rPr lang="en-US" baseline="-25000" dirty="0" err="1"/>
              <a:t>M</a:t>
            </a:r>
            <a:r>
              <a:rPr lang="en-US" dirty="0" smtClean="0"/>
              <a:t>(</a:t>
            </a:r>
            <a:r>
              <a:rPr lang="en-US" dirty="0"/>
              <a:t>90</a:t>
            </a:r>
            <a:r>
              <a:rPr lang="en-US" dirty="0" smtClean="0"/>
              <a:t>)</a:t>
            </a:r>
            <a:r>
              <a:rPr lang="en-US" dirty="0" smtClean="0">
                <a:sym typeface="Symbol" pitchFamily="18" charset="2"/>
              </a:rPr>
              <a:t>⋅</a:t>
            </a:r>
            <a:r>
              <a:rPr lang="en-US" i="1" dirty="0" smtClean="0"/>
              <a:t>u</a:t>
            </a:r>
            <a:r>
              <a:rPr lang="en-US" dirty="0"/>
              <a:t>(90) </a:t>
            </a:r>
            <a:endParaRPr lang="en-US" dirty="0" smtClean="0"/>
          </a:p>
          <a:p>
            <a:pPr marL="742950" indent="-285750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dirty="0" smtClean="0"/>
              <a:t>+ </a:t>
            </a:r>
            <a:r>
              <a:rPr lang="en-US" i="1" dirty="0" err="1" smtClean="0"/>
              <a:t>w</a:t>
            </a:r>
            <a:r>
              <a:rPr lang="en-US" baseline="-25000" dirty="0" err="1"/>
              <a:t>L</a:t>
            </a:r>
            <a:r>
              <a:rPr lang="en-US" dirty="0" smtClean="0"/>
              <a:t>(</a:t>
            </a:r>
            <a:r>
              <a:rPr lang="en-US" dirty="0"/>
              <a:t>12</a:t>
            </a:r>
            <a:r>
              <a:rPr lang="en-US" dirty="0" smtClean="0"/>
              <a:t>)</a:t>
            </a:r>
            <a:r>
              <a:rPr lang="en-US" dirty="0">
                <a:sym typeface="Symbol" pitchFamily="18" charset="2"/>
              </a:rPr>
              <a:t> ⋅</a:t>
            </a:r>
            <a:r>
              <a:rPr lang="en-US" i="1" dirty="0" smtClean="0"/>
              <a:t>u</a:t>
            </a:r>
            <a:r>
              <a:rPr lang="en-US" dirty="0"/>
              <a:t>(12)</a:t>
            </a:r>
          </a:p>
        </p:txBody>
      </p:sp>
      <p:sp>
        <p:nvSpPr>
          <p:cNvPr id="25644" name="Text Box 44"/>
          <p:cNvSpPr txBox="1">
            <a:spLocks noChangeArrowheads="1"/>
          </p:cNvSpPr>
          <p:nvPr/>
        </p:nvSpPr>
        <p:spPr bwMode="auto">
          <a:xfrm>
            <a:off x="4953000" y="4648200"/>
            <a:ext cx="4191000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i="1" dirty="0" err="1" smtClean="0"/>
              <a:t>w</a:t>
            </a:r>
            <a:r>
              <a:rPr lang="en-US" baseline="-25000" dirty="0" err="1"/>
              <a:t>H</a:t>
            </a:r>
            <a:r>
              <a:rPr lang="en-US" dirty="0" smtClean="0"/>
              <a:t>(</a:t>
            </a:r>
            <a:r>
              <a:rPr lang="en-US" dirty="0"/>
              <a:t>100</a:t>
            </a:r>
            <a:r>
              <a:rPr lang="en-US" dirty="0" smtClean="0"/>
              <a:t>)</a:t>
            </a:r>
            <a:r>
              <a:rPr lang="en-US" dirty="0">
                <a:sym typeface="Symbol" pitchFamily="18" charset="2"/>
              </a:rPr>
              <a:t> ⋅</a:t>
            </a:r>
            <a:r>
              <a:rPr lang="en-US" i="1" dirty="0" smtClean="0"/>
              <a:t>u</a:t>
            </a:r>
            <a:r>
              <a:rPr lang="en-US" dirty="0"/>
              <a:t>(100) </a:t>
            </a:r>
          </a:p>
          <a:p>
            <a:pPr marL="742950" indent="-285750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dirty="0"/>
              <a:t>+ </a:t>
            </a:r>
            <a:r>
              <a:rPr lang="en-US" i="1" dirty="0" err="1" smtClean="0"/>
              <a:t>w</a:t>
            </a:r>
            <a:r>
              <a:rPr lang="en-US" baseline="-25000" dirty="0" err="1"/>
              <a:t>L</a:t>
            </a:r>
            <a:r>
              <a:rPr lang="en-US" dirty="0" smtClean="0"/>
              <a:t>(</a:t>
            </a:r>
            <a:r>
              <a:rPr lang="en-US" dirty="0"/>
              <a:t>30</a:t>
            </a:r>
            <a:r>
              <a:rPr lang="en-US" dirty="0" smtClean="0"/>
              <a:t>)</a:t>
            </a:r>
            <a:r>
              <a:rPr lang="en-US" dirty="0">
                <a:sym typeface="Symbol" pitchFamily="18" charset="2"/>
              </a:rPr>
              <a:t> ⋅</a:t>
            </a:r>
            <a:r>
              <a:rPr lang="en-US" i="1" dirty="0" smtClean="0"/>
              <a:t>u</a:t>
            </a:r>
            <a:r>
              <a:rPr lang="en-US" dirty="0"/>
              <a:t>(30)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41" grpId="0"/>
      <p:bldP spid="25642" grpId="0"/>
      <p:bldP spid="25643" grpId="0"/>
      <p:bldP spid="2564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4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382000" cy="1600200"/>
          </a:xfrm>
        </p:spPr>
        <p:txBody>
          <a:bodyPr/>
          <a:lstStyle/>
          <a:p>
            <a:pPr eaLnBrk="1" hangingPunct="1"/>
            <a:r>
              <a:rPr lang="en-US" sz="2800" dirty="0"/>
              <a:t>H</a:t>
            </a:r>
            <a:r>
              <a:rPr lang="en-US" sz="2800" dirty="0" smtClean="0"/>
              <a:t>ow does this explain, for example, </a:t>
            </a:r>
            <a:br>
              <a:rPr lang="en-US" sz="2800" dirty="0" smtClean="0"/>
            </a:br>
            <a:r>
              <a:rPr lang="en-US" sz="2800" dirty="0" smtClean="0"/>
              <a:t>violations of Branch Independence?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457200" y="2133600"/>
            <a:ext cx="3886200" cy="155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dirty="0"/>
              <a:t>Equally likely outcomes </a:t>
            </a:r>
          </a:p>
          <a:p>
            <a:pPr marL="742950" indent="-285750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dirty="0"/>
              <a:t>          (4, 33, 39)  </a:t>
            </a:r>
          </a:p>
          <a:p>
            <a:pPr marL="742950" indent="-285750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dirty="0"/>
              <a:t>      &gt;  (4, 12, 96)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4648200" y="2133600"/>
            <a:ext cx="3657600" cy="155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dirty="0"/>
              <a:t>Equally likely outcomes</a:t>
            </a:r>
          </a:p>
          <a:p>
            <a:pPr marL="742950" indent="-285750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dirty="0"/>
              <a:t>     (33, 39, 124) </a:t>
            </a:r>
          </a:p>
          <a:p>
            <a:pPr marL="742950" indent="-285750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dirty="0"/>
              <a:t> &lt;  (12, 96, 124)</a:t>
            </a:r>
          </a:p>
        </p:txBody>
      </p:sp>
      <p:sp>
        <p:nvSpPr>
          <p:cNvPr id="58373" name="Rectangle 9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SzPct val="75000"/>
            </a:pPr>
            <a:endParaRPr lang="en-US"/>
          </a:p>
        </p:txBody>
      </p:sp>
      <p:graphicFrame>
        <p:nvGraphicFramePr>
          <p:cNvPr id="89096" name="Object 8"/>
          <p:cNvGraphicFramePr>
            <a:graphicFrameLocks noChangeAspect="1"/>
          </p:cNvGraphicFramePr>
          <p:nvPr/>
        </p:nvGraphicFramePr>
        <p:xfrm>
          <a:off x="838200" y="4343400"/>
          <a:ext cx="3352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87" name="Equation" r:id="rId4" imgW="2070100" imgH="215900" progId="Equation.3">
                  <p:embed/>
                </p:oleObj>
              </mc:Choice>
              <mc:Fallback>
                <p:oleObj name="Equation" r:id="rId4" imgW="20701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343400"/>
                        <a:ext cx="3352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1676400" y="4800600"/>
            <a:ext cx="812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/>
              <a:t>&gt;</a:t>
            </a:r>
          </a:p>
        </p:txBody>
      </p:sp>
      <p:graphicFrame>
        <p:nvGraphicFramePr>
          <p:cNvPr id="89099" name="Object 11"/>
          <p:cNvGraphicFramePr>
            <a:graphicFrameLocks noChangeAspect="1"/>
          </p:cNvGraphicFramePr>
          <p:nvPr/>
        </p:nvGraphicFramePr>
        <p:xfrm>
          <a:off x="838200" y="5334000"/>
          <a:ext cx="32908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88" name="Equation" r:id="rId6" imgW="2032000" imgH="215900" progId="Equation.3">
                  <p:embed/>
                </p:oleObj>
              </mc:Choice>
              <mc:Fallback>
                <p:oleObj name="Equation" r:id="rId6" imgW="20320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334000"/>
                        <a:ext cx="329088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00" name="Object 12"/>
          <p:cNvGraphicFramePr>
            <a:graphicFrameLocks noChangeAspect="1"/>
          </p:cNvGraphicFramePr>
          <p:nvPr/>
        </p:nvGraphicFramePr>
        <p:xfrm>
          <a:off x="4800600" y="4343400"/>
          <a:ext cx="38909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89" name="Equation" r:id="rId8" imgW="2171700" imgH="215900" progId="Equation.3">
                  <p:embed/>
                </p:oleObj>
              </mc:Choice>
              <mc:Fallback>
                <p:oleObj name="Equation" r:id="rId8" imgW="21717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343400"/>
                        <a:ext cx="389096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01" name="Object 13"/>
          <p:cNvGraphicFramePr>
            <a:graphicFrameLocks noChangeAspect="1"/>
          </p:cNvGraphicFramePr>
          <p:nvPr/>
        </p:nvGraphicFramePr>
        <p:xfrm>
          <a:off x="4764088" y="5334000"/>
          <a:ext cx="39989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90" name="Equation" r:id="rId10" imgW="2171700" imgH="215900" progId="Equation.3">
                  <p:embed/>
                </p:oleObj>
              </mc:Choice>
              <mc:Fallback>
                <p:oleObj name="Equation" r:id="rId10" imgW="21717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4088" y="5334000"/>
                        <a:ext cx="399891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02" name="Text Box 14"/>
          <p:cNvSpPr txBox="1">
            <a:spLocks noChangeArrowheads="1"/>
          </p:cNvSpPr>
          <p:nvPr/>
        </p:nvSpPr>
        <p:spPr bwMode="auto">
          <a:xfrm>
            <a:off x="5791200" y="4800600"/>
            <a:ext cx="812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/>
              <a:t>&lt;</a:t>
            </a:r>
          </a:p>
        </p:txBody>
      </p:sp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1828800" y="6096000"/>
            <a:ext cx="5562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/>
              <a:t>Put most weight on medium outcome</a:t>
            </a:r>
          </a:p>
        </p:txBody>
      </p:sp>
    </p:spTree>
    <p:extLst>
      <p:ext uri="{BB962C8B-B14F-4D97-AF65-F5344CB8AC3E}">
        <p14:creationId xmlns:p14="http://schemas.microsoft.com/office/powerpoint/2010/main" val="3058743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4" grpId="0"/>
      <p:bldP spid="89095" grpId="0"/>
      <p:bldP spid="89098" grpId="0"/>
      <p:bldP spid="89102" grpId="0"/>
      <p:bldP spid="8910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Rank Dependent Utility Weights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2554288" cy="210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dirty="0"/>
              <a:t>Gamble F: </a:t>
            </a:r>
          </a:p>
          <a:p>
            <a:pPr lvl="1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dirty="0"/>
              <a:t>.10  to win $12 </a:t>
            </a:r>
          </a:p>
          <a:p>
            <a:pPr lvl="1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dirty="0"/>
              <a:t>.05  to win $90</a:t>
            </a:r>
          </a:p>
          <a:p>
            <a:pPr lvl="1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dirty="0"/>
              <a:t>.85  to win $98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5562600" y="1447800"/>
            <a:ext cx="2630488" cy="210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dirty="0"/>
              <a:t>Gamble G</a:t>
            </a:r>
          </a:p>
          <a:p>
            <a:pPr lvl="1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dirty="0"/>
              <a:t>.30  to win $30</a:t>
            </a:r>
          </a:p>
          <a:p>
            <a:pPr lvl="1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dirty="0"/>
              <a:t>.70  to win $100</a:t>
            </a:r>
          </a:p>
          <a:p>
            <a:pPr marL="742950" indent="-285750">
              <a:spcBef>
                <a:spcPct val="50000"/>
              </a:spcBef>
              <a:buClr>
                <a:schemeClr val="tx1"/>
              </a:buClr>
              <a:buSzPct val="75000"/>
            </a:pPr>
            <a:endParaRPr lang="en-US" dirty="0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533400" y="4191000"/>
            <a:ext cx="449580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i="1" dirty="0" err="1"/>
              <a:t>w</a:t>
            </a:r>
            <a:r>
              <a:rPr lang="en-US" baseline="-25000" dirty="0" err="1"/>
              <a:t>F</a:t>
            </a:r>
            <a:r>
              <a:rPr lang="en-US" dirty="0"/>
              <a:t>(98) = </a:t>
            </a:r>
            <a:r>
              <a:rPr lang="en-US" dirty="0" smtClean="0"/>
              <a:t>π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>
                <a:sym typeface="Symbol" pitchFamily="18" charset="2"/>
              </a:rPr>
              <a:t>.85)</a:t>
            </a:r>
          </a:p>
          <a:p>
            <a:pPr marL="742950" indent="-285750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i="1" dirty="0" err="1">
                <a:sym typeface="Symbol" pitchFamily="18" charset="2"/>
              </a:rPr>
              <a:t>w</a:t>
            </a:r>
            <a:r>
              <a:rPr lang="en-US" baseline="-25000" dirty="0" err="1">
                <a:sym typeface="Symbol" pitchFamily="18" charset="2"/>
              </a:rPr>
              <a:t>F</a:t>
            </a:r>
            <a:r>
              <a:rPr lang="en-US" dirty="0">
                <a:sym typeface="Symbol" pitchFamily="18" charset="2"/>
              </a:rPr>
              <a:t>(90)= </a:t>
            </a:r>
            <a:r>
              <a:rPr lang="en-US" dirty="0" smtClean="0">
                <a:sym typeface="Symbol" pitchFamily="18" charset="2"/>
              </a:rPr>
              <a:t>π(</a:t>
            </a:r>
            <a:r>
              <a:rPr lang="en-US" dirty="0">
                <a:sym typeface="Symbol" pitchFamily="18" charset="2"/>
              </a:rPr>
              <a:t>.85 + .05) </a:t>
            </a:r>
            <a:r>
              <a:rPr lang="en-US" dirty="0" smtClean="0">
                <a:sym typeface="Symbol" pitchFamily="18" charset="2"/>
              </a:rPr>
              <a:t>−π(</a:t>
            </a:r>
            <a:r>
              <a:rPr lang="en-US" dirty="0">
                <a:sym typeface="Symbol" pitchFamily="18" charset="2"/>
              </a:rPr>
              <a:t>.85)</a:t>
            </a:r>
          </a:p>
          <a:p>
            <a:pPr marL="742950" indent="-285750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i="1" dirty="0" err="1">
                <a:sym typeface="Symbol" pitchFamily="18" charset="2"/>
              </a:rPr>
              <a:t>w</a:t>
            </a:r>
            <a:r>
              <a:rPr lang="en-US" baseline="-25000" dirty="0" err="1">
                <a:sym typeface="Symbol" pitchFamily="18" charset="2"/>
              </a:rPr>
              <a:t>F</a:t>
            </a:r>
            <a:r>
              <a:rPr lang="en-US" dirty="0">
                <a:sym typeface="Symbol" pitchFamily="18" charset="2"/>
              </a:rPr>
              <a:t>(12)= 1 </a:t>
            </a:r>
            <a:r>
              <a:rPr lang="en-US" dirty="0" smtClean="0">
                <a:sym typeface="Symbol" pitchFamily="18" charset="2"/>
              </a:rPr>
              <a:t>− π(</a:t>
            </a:r>
            <a:r>
              <a:rPr lang="en-US" dirty="0">
                <a:sym typeface="Symbol" pitchFamily="18" charset="2"/>
              </a:rPr>
              <a:t>.85 + .05)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5105400" y="4191000"/>
            <a:ext cx="3733800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i="1" dirty="0" err="1"/>
              <a:t>w</a:t>
            </a:r>
            <a:r>
              <a:rPr lang="en-US" baseline="-25000" dirty="0" err="1"/>
              <a:t>G</a:t>
            </a:r>
            <a:r>
              <a:rPr lang="en-US" dirty="0"/>
              <a:t>(100) = </a:t>
            </a:r>
            <a:r>
              <a:rPr lang="en-US" dirty="0" smtClean="0"/>
              <a:t>π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>
                <a:sym typeface="Symbol" pitchFamily="18" charset="2"/>
              </a:rPr>
              <a:t>.70)</a:t>
            </a:r>
          </a:p>
          <a:p>
            <a:pPr marL="742950" indent="-285750"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en-US" i="1" dirty="0" err="1"/>
              <a:t>w</a:t>
            </a:r>
            <a:r>
              <a:rPr lang="en-US" baseline="-25000" dirty="0" err="1"/>
              <a:t>G</a:t>
            </a:r>
            <a:r>
              <a:rPr lang="en-US" dirty="0"/>
              <a:t>(30)</a:t>
            </a:r>
            <a:r>
              <a:rPr lang="en-US" baseline="-25000" dirty="0"/>
              <a:t> </a:t>
            </a:r>
            <a:r>
              <a:rPr lang="en-US" dirty="0"/>
              <a:t>= </a:t>
            </a:r>
            <a:r>
              <a:rPr lang="en-US" dirty="0" smtClean="0">
                <a:sym typeface="Symbol" pitchFamily="18" charset="2"/>
              </a:rPr>
              <a:t>1−π(</a:t>
            </a:r>
            <a:r>
              <a:rPr lang="en-US" dirty="0">
                <a:sym typeface="Symbol" pitchFamily="18" charset="2"/>
              </a:rPr>
              <a:t>.70)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4" name="Picture 4" descr="http://stockfresh.com/files/i/iqoncept/m/23/364272_stock-photo-uncertainty---question-marks-on-many-road-sig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7468" y="2514600"/>
            <a:ext cx="4825998" cy="4343400"/>
          </a:xfrm>
          <a:prstGeom prst="rect">
            <a:avLst/>
          </a:prstGeom>
          <a:noFill/>
        </p:spPr>
      </p:pic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609600" y="1752600"/>
            <a:ext cx="7924800" cy="1828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Decisions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Under Uncertainty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Ellsberg Paradox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00200" y="3581400"/>
          <a:ext cx="5867400" cy="1371600"/>
        </p:xfrm>
        <a:graphic>
          <a:graphicData uri="http://schemas.openxmlformats.org/drawingml/2006/table">
            <a:tbl>
              <a:tblPr/>
              <a:tblGrid>
                <a:gridCol w="1339850"/>
                <a:gridCol w="1509713"/>
                <a:gridCol w="1508125"/>
                <a:gridCol w="1509712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Green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3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</a:tr>
            </a:tbl>
          </a:graphicData>
        </a:graphic>
      </p:graphicFrame>
      <p:sp>
        <p:nvSpPr>
          <p:cNvPr id="62489" name="TextBox 3"/>
          <p:cNvSpPr txBox="1">
            <a:spLocks noChangeArrowheads="1"/>
          </p:cNvSpPr>
          <p:nvPr/>
        </p:nvSpPr>
        <p:spPr bwMode="auto">
          <a:xfrm>
            <a:off x="1066800" y="2667000"/>
            <a:ext cx="701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99 balls, 33 are Red, Rest are Green and Blue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Ellsberg Paradox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00200" y="3581400"/>
          <a:ext cx="5867400" cy="1371600"/>
        </p:xfrm>
        <a:graphic>
          <a:graphicData uri="http://schemas.openxmlformats.org/drawingml/2006/table">
            <a:tbl>
              <a:tblPr/>
              <a:tblGrid>
                <a:gridCol w="1339850"/>
                <a:gridCol w="1509713"/>
                <a:gridCol w="1508125"/>
                <a:gridCol w="1509712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Green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A*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3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B*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</a:tr>
            </a:tbl>
          </a:graphicData>
        </a:graphic>
      </p:graphicFrame>
      <p:sp>
        <p:nvSpPr>
          <p:cNvPr id="63513" name="TextBox 3"/>
          <p:cNvSpPr txBox="1">
            <a:spLocks noChangeArrowheads="1"/>
          </p:cNvSpPr>
          <p:nvPr/>
        </p:nvSpPr>
        <p:spPr bwMode="auto">
          <a:xfrm>
            <a:off x="1066800" y="2667000"/>
            <a:ext cx="701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99 balls, 33 are Red, Rest are Green and Blue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Ellsberg Paradox Findings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95400" y="2743200"/>
          <a:ext cx="5867400" cy="1371600"/>
        </p:xfrm>
        <a:graphic>
          <a:graphicData uri="http://schemas.openxmlformats.org/drawingml/2006/table">
            <a:tbl>
              <a:tblPr/>
              <a:tblGrid>
                <a:gridCol w="1339850"/>
                <a:gridCol w="1509713"/>
                <a:gridCol w="1508125"/>
                <a:gridCol w="1509712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Green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3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4648200"/>
          <a:ext cx="5867400" cy="1371600"/>
        </p:xfrm>
        <a:graphic>
          <a:graphicData uri="http://schemas.openxmlformats.org/drawingml/2006/table">
            <a:tbl>
              <a:tblPr/>
              <a:tblGrid>
                <a:gridCol w="1339850"/>
                <a:gridCol w="1509713"/>
                <a:gridCol w="1508125"/>
                <a:gridCol w="1509712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Green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A*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3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Problems for SEU theory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dirty="0" smtClean="0"/>
              <a:t>SEU(A) = p(R)u(100)  &gt; p(G)u(100) = SEU(B)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 smtClean="0">
                <a:sym typeface="Wingdings" pitchFamily="2" charset="2"/>
              </a:rPr>
              <a:t> p(R) &gt; p(G)</a:t>
            </a:r>
          </a:p>
          <a:p>
            <a:pPr marL="0" indent="0">
              <a:buFont typeface="Wingdings" pitchFamily="2" charset="2"/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Font typeface="Wingdings" pitchFamily="2" charset="2"/>
              <a:buNone/>
            </a:pPr>
            <a:r>
              <a:rPr lang="en-US" dirty="0" smtClean="0">
                <a:sym typeface="Wingdings" pitchFamily="2" charset="2"/>
              </a:rPr>
              <a:t>SEU(B*) = p(G)u(100) + p(B)u(100)   &gt;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 smtClean="0">
                <a:sym typeface="Wingdings" pitchFamily="2" charset="2"/>
              </a:rPr>
              <a:t>SEU(A*) = p(R)u(100) + p(B)u(100)</a:t>
            </a:r>
          </a:p>
          <a:p>
            <a:pPr marL="0" indent="0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 p(G) &gt; p</a:t>
            </a:r>
            <a:r>
              <a:rPr lang="en-US" smtClean="0">
                <a:sym typeface="Wingdings" pitchFamily="2" charset="2"/>
              </a:rPr>
              <a:t>(R)</a:t>
            </a: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Utility Model Analysis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dirty="0" smtClean="0"/>
              <a:t>WU(A) = p(R)u(100)  &gt; p(G)u(100) = WU(B)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 smtClean="0">
                <a:sym typeface="Wingdings" pitchFamily="2" charset="2"/>
              </a:rPr>
              <a:t> p(R) &gt; p(G)</a:t>
            </a:r>
          </a:p>
          <a:p>
            <a:pPr marL="0" indent="0">
              <a:buFont typeface="Wingdings" pitchFamily="2" charset="2"/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Font typeface="Wingdings" pitchFamily="2" charset="2"/>
              <a:buNone/>
            </a:pPr>
            <a:r>
              <a:rPr lang="en-US" dirty="0" smtClean="0">
                <a:sym typeface="Wingdings" pitchFamily="2" charset="2"/>
              </a:rPr>
              <a:t>WU(B*) = p(G or B)u(100) &gt; 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 smtClean="0">
                <a:sym typeface="Wingdings" pitchFamily="2" charset="2"/>
              </a:rPr>
              <a:t>WU(A*) = p(R or B)u(100)</a:t>
            </a:r>
            <a:endParaRPr lang="en-US" dirty="0" smtClean="0"/>
          </a:p>
          <a:p>
            <a:pPr marL="0" indent="0">
              <a:buFont typeface="Wingdings" pitchFamily="2" charset="2"/>
              <a:buNone/>
            </a:pPr>
            <a:endParaRPr lang="en-US" dirty="0" smtClean="0"/>
          </a:p>
          <a:p>
            <a:pPr marL="0" indent="0">
              <a:buFont typeface="Wingdings" pitchFamily="2" charset="2"/>
              <a:buNone/>
            </a:pPr>
            <a:r>
              <a:rPr lang="en-US" dirty="0" smtClean="0">
                <a:sym typeface="Wingdings" pitchFamily="2" charset="2"/>
              </a:rPr>
              <a:t> p(G or B) &gt; p(R or B)  non additive </a:t>
            </a:r>
            <a:r>
              <a:rPr lang="en-US" dirty="0" err="1" smtClean="0">
                <a:sym typeface="Wingdings" pitchFamily="2" charset="2"/>
              </a:rPr>
              <a:t>wgts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 Petersburg 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Flip a coin</a:t>
            </a:r>
          </a:p>
          <a:p>
            <a:pPr lvl="1"/>
            <a:r>
              <a:rPr lang="en-US" sz="2000" dirty="0" smtClean="0"/>
              <a:t>Heads: continue</a:t>
            </a:r>
          </a:p>
          <a:p>
            <a:pPr lvl="1"/>
            <a:r>
              <a:rPr lang="en-US" sz="2000" dirty="0" smtClean="0"/>
              <a:t>Tails: stop and get $2</a:t>
            </a:r>
            <a:r>
              <a:rPr lang="en-US" sz="2000" baseline="30000" dirty="0" smtClean="0"/>
              <a:t>1</a:t>
            </a:r>
            <a:endParaRPr lang="en-US" sz="2000" dirty="0" smtClean="0"/>
          </a:p>
          <a:p>
            <a:r>
              <a:rPr lang="en-US" sz="2000" dirty="0" smtClean="0"/>
              <a:t>If heads on first flip, then for second flip</a:t>
            </a:r>
          </a:p>
          <a:p>
            <a:pPr lvl="1"/>
            <a:r>
              <a:rPr lang="en-US" sz="2000" dirty="0" smtClean="0"/>
              <a:t>Heads: continue</a:t>
            </a:r>
          </a:p>
          <a:p>
            <a:pPr lvl="1"/>
            <a:r>
              <a:rPr lang="en-US" sz="2000" dirty="0" smtClean="0"/>
              <a:t>Tails; stop and get $2</a:t>
            </a:r>
            <a:r>
              <a:rPr lang="en-US" sz="2000" baseline="30000" dirty="0" smtClean="0"/>
              <a:t>2</a:t>
            </a:r>
            <a:endParaRPr lang="en-US" sz="2000" dirty="0" smtClean="0"/>
          </a:p>
          <a:p>
            <a:r>
              <a:rPr lang="en-US" sz="2000" dirty="0" smtClean="0"/>
              <a:t>If heads on first n-1 flips, then for n flip</a:t>
            </a:r>
          </a:p>
          <a:p>
            <a:pPr lvl="1"/>
            <a:r>
              <a:rPr lang="en-US" sz="2000" dirty="0" smtClean="0"/>
              <a:t>Heads: continue</a:t>
            </a:r>
          </a:p>
          <a:p>
            <a:pPr lvl="1"/>
            <a:r>
              <a:rPr lang="en-US" sz="2000" dirty="0" smtClean="0"/>
              <a:t>Tails: stop and get $2</a:t>
            </a:r>
            <a:r>
              <a:rPr lang="en-US" sz="2000" baseline="30000" dirty="0" smtClean="0"/>
              <a:t>n</a:t>
            </a:r>
            <a:r>
              <a:rPr lang="en-U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22310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 between choice and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Economic Assumption</a:t>
            </a:r>
          </a:p>
          <a:p>
            <a:pPr lvl="1"/>
            <a:r>
              <a:rPr lang="en-US" dirty="0" smtClean="0"/>
              <a:t>Choice is one measure of preference</a:t>
            </a:r>
          </a:p>
          <a:p>
            <a:pPr lvl="1"/>
            <a:r>
              <a:rPr lang="en-US" dirty="0" smtClean="0"/>
              <a:t>Price equivalent is a second measure</a:t>
            </a:r>
          </a:p>
          <a:p>
            <a:pPr lvl="1"/>
            <a:r>
              <a:rPr lang="en-US" dirty="0" smtClean="0"/>
              <a:t>A is chosen over B </a:t>
            </a:r>
            <a:r>
              <a:rPr lang="en-US" dirty="0" err="1" smtClean="0"/>
              <a:t>iff</a:t>
            </a:r>
            <a:r>
              <a:rPr lang="en-US" dirty="0" smtClean="0"/>
              <a:t> Price A &gt; Price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6549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Certainty Equivalent Procedure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600200" y="3352800"/>
            <a:ext cx="6858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V="1">
            <a:off x="2286000" y="3200400"/>
            <a:ext cx="1524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286000" y="37338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3810000" y="2971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810000" y="3962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V="1">
            <a:off x="4267200" y="29718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4267200" y="32766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2895600" y="2819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667000" y="4114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B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5105400" y="2590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p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5029200" y="31242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1-p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715000" y="27432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X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5715000" y="3429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Y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1295400" y="5334000"/>
            <a:ext cx="6705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Pick </a:t>
            </a:r>
            <a:r>
              <a:rPr lang="en-US">
                <a:solidFill>
                  <a:srgbClr val="FF0000"/>
                </a:solidFill>
              </a:rPr>
              <a:t>C</a:t>
            </a:r>
            <a:r>
              <a:rPr lang="en-US"/>
              <a:t> that makes you indifferent between A and B</a:t>
            </a:r>
          </a:p>
          <a:p>
            <a:pPr>
              <a:spcBef>
                <a:spcPct val="50000"/>
              </a:spcBef>
            </a:pPr>
            <a:r>
              <a:rPr lang="en-US"/>
              <a:t>CE(A) = certainty equivalent for gamble A</a:t>
            </a:r>
          </a:p>
        </p:txBody>
      </p:sp>
    </p:spTree>
    <p:extLst>
      <p:ext uri="{BB962C8B-B14F-4D97-AF65-F5344CB8AC3E}">
        <p14:creationId xmlns:p14="http://schemas.microsoft.com/office/powerpoint/2010/main" val="2510430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Preference Reversals Between Choice and Prices (</a:t>
            </a:r>
            <a:r>
              <a:rPr lang="en-US" sz="2800" dirty="0"/>
              <a:t>Lichtenstein &amp; </a:t>
            </a:r>
            <a:r>
              <a:rPr lang="en-US" sz="2800" dirty="0" err="1"/>
              <a:t>Slovic</a:t>
            </a:r>
            <a:r>
              <a:rPr lang="en-US" sz="2800" dirty="0"/>
              <a:t>, 1971).</a:t>
            </a:r>
            <a:endParaRPr lang="en-US" sz="2800" dirty="0" smtClean="0"/>
          </a:p>
        </p:txBody>
      </p:sp>
      <p:sp>
        <p:nvSpPr>
          <p:cNvPr id="353284" name="Rectangle 4"/>
          <p:cNvSpPr>
            <a:spLocks noChangeArrowheads="1"/>
          </p:cNvSpPr>
          <p:nvPr/>
        </p:nvSpPr>
        <p:spPr bwMode="auto">
          <a:xfrm>
            <a:off x="1676400" y="2558534"/>
            <a:ext cx="466551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dirty="0"/>
              <a:t>A: </a:t>
            </a:r>
            <a:r>
              <a:rPr lang="en-US" dirty="0" smtClean="0"/>
              <a:t> win $4 with probability 35/36; </a:t>
            </a:r>
          </a:p>
          <a:p>
            <a:r>
              <a:rPr lang="en-US" dirty="0"/>
              <a:t> </a:t>
            </a:r>
            <a:r>
              <a:rPr lang="en-US" dirty="0" smtClean="0"/>
              <a:t>otherwise </a:t>
            </a:r>
          </a:p>
          <a:p>
            <a:r>
              <a:rPr lang="en-US" dirty="0"/>
              <a:t> </a:t>
            </a:r>
            <a:r>
              <a:rPr lang="en-US" dirty="0" smtClean="0"/>
              <a:t>     lose $1 with probability 1/36 </a:t>
            </a:r>
            <a:endParaRPr lang="en-US" dirty="0"/>
          </a:p>
          <a:p>
            <a:endParaRPr lang="en-US" dirty="0"/>
          </a:p>
          <a:p>
            <a:r>
              <a:rPr lang="en-US" dirty="0"/>
              <a:t>B: </a:t>
            </a:r>
            <a:r>
              <a:rPr lang="en-US" dirty="0" smtClean="0"/>
              <a:t> win $16 with probability 11/36</a:t>
            </a:r>
            <a:r>
              <a:rPr lang="en-US" dirty="0"/>
              <a:t>; </a:t>
            </a:r>
            <a:r>
              <a:rPr lang="en-US" dirty="0" smtClean="0"/>
              <a:t> otherwise </a:t>
            </a:r>
          </a:p>
          <a:p>
            <a:r>
              <a:rPr lang="en-US" dirty="0"/>
              <a:t> </a:t>
            </a:r>
            <a:r>
              <a:rPr lang="en-US" dirty="0" smtClean="0"/>
              <a:t>   lose $2 with probability  </a:t>
            </a:r>
            <a:r>
              <a:rPr lang="en-US" dirty="0"/>
              <a:t>25/36)</a:t>
            </a:r>
          </a:p>
        </p:txBody>
      </p:sp>
    </p:spTree>
    <p:extLst>
      <p:ext uri="{BB962C8B-B14F-4D97-AF65-F5344CB8AC3E}">
        <p14:creationId xmlns:p14="http://schemas.microsoft.com/office/powerpoint/2010/main" val="2170865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Preference Reversals</a:t>
            </a:r>
          </a:p>
        </p:txBody>
      </p:sp>
      <p:graphicFrame>
        <p:nvGraphicFramePr>
          <p:cNvPr id="35942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312173"/>
              </p:ext>
            </p:extLst>
          </p:nvPr>
        </p:nvGraphicFramePr>
        <p:xfrm>
          <a:off x="1676400" y="2819399"/>
          <a:ext cx="4648200" cy="2468844"/>
        </p:xfrm>
        <a:graphic>
          <a:graphicData uri="http://schemas.openxmlformats.org/drawingml/2006/table">
            <a:tbl>
              <a:tblPr/>
              <a:tblGrid>
                <a:gridCol w="1549400"/>
                <a:gridCol w="1549400"/>
                <a:gridCol w="1549400"/>
              </a:tblGrid>
              <a:tr h="137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Joint Frequency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CE(A) &gt; CE(B)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CE(B) &gt; CE(A)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Choose A over B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Choose B over 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Low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9445" name="Text Box 21"/>
          <p:cNvSpPr txBox="1">
            <a:spLocks noChangeArrowheads="1"/>
          </p:cNvSpPr>
          <p:nvPr/>
        </p:nvSpPr>
        <p:spPr bwMode="auto">
          <a:xfrm>
            <a:off x="6553200" y="3200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Pr(A,B) &gt; .50</a:t>
            </a:r>
          </a:p>
        </p:txBody>
      </p:sp>
      <p:sp>
        <p:nvSpPr>
          <p:cNvPr id="359446" name="Text Box 22"/>
          <p:cNvSpPr txBox="1">
            <a:spLocks noChangeArrowheads="1"/>
          </p:cNvSpPr>
          <p:nvPr/>
        </p:nvSpPr>
        <p:spPr bwMode="auto">
          <a:xfrm>
            <a:off x="1461655" y="54864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err="1"/>
              <a:t>Pr</a:t>
            </a:r>
            <a:r>
              <a:rPr lang="en-US" dirty="0"/>
              <a:t> [ CE(B) &gt;  CE(A) ] &gt;.50</a:t>
            </a:r>
          </a:p>
        </p:txBody>
      </p:sp>
    </p:spTree>
    <p:extLst>
      <p:ext uri="{BB962C8B-B14F-4D97-AF65-F5344CB8AC3E}">
        <p14:creationId xmlns:p14="http://schemas.microsoft.com/office/powerpoint/2010/main" val="72724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45" grpId="0"/>
      <p:bldP spid="35944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Savages’ Sure Thing Principle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If state X occurs, you prefer A over B</a:t>
            </a:r>
          </a:p>
          <a:p>
            <a:r>
              <a:rPr lang="en-US" dirty="0" smtClean="0">
                <a:latin typeface="+mj-lt"/>
              </a:rPr>
              <a:t>If state Y occurs, you prefer A over B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Therefore, you prefer A over B even when X is unknown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>
          <a:xfrm>
            <a:off x="990600" y="990600"/>
            <a:ext cx="7772400" cy="1020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Tversky</a:t>
            </a:r>
            <a:r>
              <a:rPr lang="en-US" dirty="0" smtClean="0"/>
              <a:t> and </a:t>
            </a:r>
            <a:r>
              <a:rPr lang="en-US" dirty="0" err="1" smtClean="0"/>
              <a:t>Shafir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(1992, Psychological Science)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162800" cy="91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dirty="0" smtClean="0"/>
              <a:t>Two Stage Decision Task used to Study Disjunction effect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2362200"/>
            <a:ext cx="3886200" cy="4121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5000"/>
              </a:lnSpc>
              <a:buFont typeface="Arial" charset="0"/>
              <a:buChar char="•"/>
            </a:pPr>
            <a:r>
              <a:rPr lang="en-US" sz="2800" dirty="0">
                <a:solidFill>
                  <a:srgbClr val="163E6A"/>
                </a:solidFill>
                <a:latin typeface="Calibri" pitchFamily="34" charset="0"/>
              </a:rPr>
              <a:t>Forced to play the first gamble at node G1</a:t>
            </a:r>
          </a:p>
          <a:p>
            <a:pPr>
              <a:lnSpc>
                <a:spcPct val="85000"/>
              </a:lnSpc>
              <a:buFont typeface="Arial" charset="0"/>
              <a:buChar char="•"/>
            </a:pPr>
            <a:endParaRPr lang="en-US" sz="2800" dirty="0">
              <a:solidFill>
                <a:srgbClr val="163E6A"/>
              </a:solidFill>
              <a:latin typeface="Calibri" pitchFamily="34" charset="0"/>
            </a:endParaRPr>
          </a:p>
          <a:p>
            <a:pPr>
              <a:lnSpc>
                <a:spcPct val="85000"/>
              </a:lnSpc>
              <a:buFont typeface="Arial" charset="0"/>
              <a:buChar char="•"/>
            </a:pPr>
            <a:r>
              <a:rPr lang="en-US" sz="2800" dirty="0">
                <a:solidFill>
                  <a:srgbClr val="163E6A"/>
                </a:solidFill>
                <a:latin typeface="Calibri" pitchFamily="34" charset="0"/>
              </a:rPr>
              <a:t>Do 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not</a:t>
            </a:r>
            <a:r>
              <a:rPr lang="en-US" sz="2800" dirty="0">
                <a:solidFill>
                  <a:srgbClr val="163E6A"/>
                </a:solidFill>
                <a:latin typeface="Calibri" pitchFamily="34" charset="0"/>
              </a:rPr>
              <a:t> find out about the win or loss outcome produced by this forced play</a:t>
            </a:r>
          </a:p>
          <a:p>
            <a:pPr>
              <a:lnSpc>
                <a:spcPct val="85000"/>
              </a:lnSpc>
              <a:buFont typeface="Arial" charset="0"/>
              <a:buChar char="•"/>
            </a:pPr>
            <a:endParaRPr lang="en-US" sz="2800" dirty="0">
              <a:solidFill>
                <a:srgbClr val="163E6A"/>
              </a:solidFill>
              <a:latin typeface="Calibri" pitchFamily="34" charset="0"/>
            </a:endParaRPr>
          </a:p>
          <a:p>
            <a:pPr>
              <a:lnSpc>
                <a:spcPct val="85000"/>
              </a:lnSpc>
              <a:buFont typeface="Arial" charset="0"/>
              <a:buChar char="•"/>
            </a:pPr>
            <a:r>
              <a:rPr lang="en-US" sz="2800" dirty="0">
                <a:solidFill>
                  <a:srgbClr val="163E6A"/>
                </a:solidFill>
                <a:latin typeface="Calibri" pitchFamily="34" charset="0"/>
              </a:rPr>
              <a:t>Asked to make a choice whether or not to play G2</a:t>
            </a:r>
            <a:endParaRPr lang="en-US" dirty="0">
              <a:solidFill>
                <a:srgbClr val="163E6A"/>
              </a:solidFill>
              <a:latin typeface="Calibri" pitchFamily="34" charset="0"/>
            </a:endParaRPr>
          </a:p>
        </p:txBody>
      </p:sp>
      <p:grpSp>
        <p:nvGrpSpPr>
          <p:cNvPr id="69636" name="Group 27"/>
          <p:cNvGrpSpPr>
            <a:grpSpLocks/>
          </p:cNvGrpSpPr>
          <p:nvPr/>
        </p:nvGrpSpPr>
        <p:grpSpPr bwMode="auto">
          <a:xfrm>
            <a:off x="0" y="2286000"/>
            <a:ext cx="4800600" cy="4495800"/>
            <a:chOff x="0" y="1371600"/>
            <a:chExt cx="4419600" cy="4953000"/>
          </a:xfrm>
        </p:grpSpPr>
        <p:sp>
          <p:nvSpPr>
            <p:cNvPr id="11" name="Oval 10">
              <a:hlinkHover r:id="" action="ppaction://noaction" highlightClick="1"/>
            </p:cNvPr>
            <p:cNvSpPr/>
            <p:nvPr/>
          </p:nvSpPr>
          <p:spPr>
            <a:xfrm>
              <a:off x="0" y="3124200"/>
              <a:ext cx="8382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>
                  <a:solidFill>
                    <a:srgbClr val="FFFFFF"/>
                  </a:solidFill>
                </a:rPr>
                <a:t>G1</a:t>
              </a:r>
            </a:p>
          </p:txBody>
        </p:sp>
        <p:cxnSp>
          <p:nvCxnSpPr>
            <p:cNvPr id="14" name="Elbow Connector 13"/>
            <p:cNvCxnSpPr>
              <a:stCxn id="11" idx="6"/>
              <a:endCxn id="15" idx="1"/>
            </p:cNvCxnSpPr>
            <p:nvPr/>
          </p:nvCxnSpPr>
          <p:spPr>
            <a:xfrm flipV="1">
              <a:off x="838200" y="2628900"/>
              <a:ext cx="609600" cy="876300"/>
            </a:xfrm>
            <a:prstGeom prst="bentConnector3">
              <a:avLst>
                <a:gd name="adj1" fmla="val 50000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1447800" y="2286000"/>
              <a:ext cx="838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>
                  <a:solidFill>
                    <a:srgbClr val="FFFFFF"/>
                  </a:solidFill>
                </a:rPr>
                <a:t>+200</a:t>
              </a:r>
            </a:p>
          </p:txBody>
        </p:sp>
        <p:cxnSp>
          <p:nvCxnSpPr>
            <p:cNvPr id="18" name="Elbow Connector 17"/>
            <p:cNvCxnSpPr>
              <a:stCxn id="15" idx="3"/>
              <a:endCxn id="27" idx="2"/>
            </p:cNvCxnSpPr>
            <p:nvPr/>
          </p:nvCxnSpPr>
          <p:spPr>
            <a:xfrm flipV="1">
              <a:off x="2286000" y="2209800"/>
              <a:ext cx="457200" cy="419100"/>
            </a:xfrm>
            <a:prstGeom prst="bentConnector3">
              <a:avLst>
                <a:gd name="adj1" fmla="val 50000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>
              <a:stCxn id="15" idx="3"/>
              <a:endCxn id="29" idx="1"/>
            </p:cNvCxnSpPr>
            <p:nvPr/>
          </p:nvCxnSpPr>
          <p:spPr>
            <a:xfrm>
              <a:off x="2286000" y="2628900"/>
              <a:ext cx="457200" cy="838200"/>
            </a:xfrm>
            <a:prstGeom prst="bentConnector3">
              <a:avLst>
                <a:gd name="adj1" fmla="val 50000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hape 21"/>
            <p:cNvCxnSpPr>
              <a:stCxn id="11" idx="6"/>
              <a:endCxn id="31" idx="1"/>
            </p:cNvCxnSpPr>
            <p:nvPr/>
          </p:nvCxnSpPr>
          <p:spPr>
            <a:xfrm>
              <a:off x="838200" y="3505200"/>
              <a:ext cx="609600" cy="1257300"/>
            </a:xfrm>
            <a:prstGeom prst="bentConnector3">
              <a:avLst>
                <a:gd name="adj1" fmla="val 50000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1447800" y="4419600"/>
              <a:ext cx="838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>
                  <a:solidFill>
                    <a:srgbClr val="FFFFFF"/>
                  </a:solidFill>
                </a:rPr>
                <a:t>-100</a:t>
              </a:r>
            </a:p>
          </p:txBody>
        </p:sp>
        <p:grpSp>
          <p:nvGrpSpPr>
            <p:cNvPr id="69644" name="Group 54"/>
            <p:cNvGrpSpPr>
              <a:grpSpLocks/>
            </p:cNvGrpSpPr>
            <p:nvPr/>
          </p:nvGrpSpPr>
          <p:grpSpPr bwMode="auto">
            <a:xfrm>
              <a:off x="2743200" y="1371600"/>
              <a:ext cx="1676400" cy="2362200"/>
              <a:chOff x="2743200" y="1371600"/>
              <a:chExt cx="1676400" cy="236220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2743200" y="1905000"/>
                <a:ext cx="685800" cy="609600"/>
              </a:xfrm>
              <a:prstGeom prst="ellipse">
                <a:avLst/>
              </a:prstGeom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srgbClr val="FFFFFF"/>
                    </a:solidFill>
                  </a:rPr>
                  <a:t>G2</a:t>
                </a: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743200" y="3200400"/>
                <a:ext cx="685800" cy="533400"/>
              </a:xfrm>
              <a:prstGeom prst="roundRect">
                <a:avLst/>
              </a:prstGeom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sz="1800">
                    <a:solidFill>
                      <a:srgbClr val="FFFFFF"/>
                    </a:solidFill>
                    <a:cs typeface="Arial" charset="0"/>
                  </a:rPr>
                  <a:t>0</a:t>
                </a:r>
              </a:p>
            </p:txBody>
          </p:sp>
          <p:sp>
            <p:nvSpPr>
              <p:cNvPr id="49" name="Rounded Rectangle 48"/>
              <p:cNvSpPr/>
              <p:nvPr/>
            </p:nvSpPr>
            <p:spPr>
              <a:xfrm>
                <a:off x="3733800" y="1371600"/>
                <a:ext cx="685800" cy="533400"/>
              </a:xfrm>
              <a:prstGeom prst="roundRect">
                <a:avLst/>
              </a:prstGeom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srgbClr val="FFFFFF"/>
                    </a:solidFill>
                  </a:rPr>
                  <a:t>200</a:t>
                </a:r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3733800" y="2514600"/>
                <a:ext cx="685800" cy="533400"/>
              </a:xfrm>
              <a:prstGeom prst="roundRect">
                <a:avLst/>
              </a:prstGeom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srgbClr val="FFFFFF"/>
                    </a:solidFill>
                  </a:rPr>
                  <a:t>-100</a:t>
                </a:r>
              </a:p>
            </p:txBody>
          </p:sp>
          <p:cxnSp>
            <p:nvCxnSpPr>
              <p:cNvPr id="52" name="Shape 51"/>
              <p:cNvCxnSpPr>
                <a:stCxn id="27" idx="0"/>
                <a:endCxn id="49" idx="1"/>
              </p:cNvCxnSpPr>
              <p:nvPr/>
            </p:nvCxnSpPr>
            <p:spPr>
              <a:xfrm rot="5400000" flipH="1" flipV="1">
                <a:off x="3276600" y="1447800"/>
                <a:ext cx="266700" cy="647700"/>
              </a:xfrm>
              <a:prstGeom prst="bentConnector2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hape 53"/>
              <p:cNvCxnSpPr>
                <a:stCxn id="27" idx="4"/>
                <a:endCxn id="50" idx="1"/>
              </p:cNvCxnSpPr>
              <p:nvPr/>
            </p:nvCxnSpPr>
            <p:spPr>
              <a:xfrm rot="16200000" flipH="1">
                <a:off x="3276600" y="2324100"/>
                <a:ext cx="266700" cy="647700"/>
              </a:xfrm>
              <a:prstGeom prst="bentConnector2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Oval 56"/>
            <p:cNvSpPr/>
            <p:nvPr/>
          </p:nvSpPr>
          <p:spPr>
            <a:xfrm>
              <a:off x="2743200" y="4191000"/>
              <a:ext cx="6858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>
                  <a:solidFill>
                    <a:srgbClr val="FFFFFF"/>
                  </a:solidFill>
                </a:rPr>
                <a:t>G2</a:t>
              </a: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2743200" y="5791200"/>
              <a:ext cx="685800" cy="533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800">
                  <a:solidFill>
                    <a:srgbClr val="FFFFFF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3733800" y="3657600"/>
              <a:ext cx="685800" cy="533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>
                  <a:solidFill>
                    <a:srgbClr val="FFFFFF"/>
                  </a:solidFill>
                </a:rPr>
                <a:t>200</a:t>
              </a: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3733800" y="4953000"/>
              <a:ext cx="685800" cy="533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>
                  <a:solidFill>
                    <a:srgbClr val="FFFFFF"/>
                  </a:solidFill>
                </a:rPr>
                <a:t>-100</a:t>
              </a:r>
            </a:p>
          </p:txBody>
        </p:sp>
        <p:cxnSp>
          <p:nvCxnSpPr>
            <p:cNvPr id="61" name="Shape 60"/>
            <p:cNvCxnSpPr>
              <a:stCxn id="57" idx="0"/>
              <a:endCxn id="59" idx="1"/>
            </p:cNvCxnSpPr>
            <p:nvPr/>
          </p:nvCxnSpPr>
          <p:spPr>
            <a:xfrm rot="5400000" flipH="1" flipV="1">
              <a:off x="3276600" y="3733800"/>
              <a:ext cx="266700" cy="647700"/>
            </a:xfrm>
            <a:prstGeom prst="bentConnector2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hape 61"/>
            <p:cNvCxnSpPr>
              <a:stCxn id="57" idx="4"/>
              <a:endCxn id="60" idx="1"/>
            </p:cNvCxnSpPr>
            <p:nvPr/>
          </p:nvCxnSpPr>
          <p:spPr>
            <a:xfrm rot="16200000" flipH="1">
              <a:off x="3200400" y="4686300"/>
              <a:ext cx="419100" cy="647700"/>
            </a:xfrm>
            <a:prstGeom prst="bentConnector2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31" idx="3"/>
              <a:endCxn id="57" idx="2"/>
            </p:cNvCxnSpPr>
            <p:nvPr/>
          </p:nvCxnSpPr>
          <p:spPr>
            <a:xfrm flipV="1">
              <a:off x="2286000" y="4495800"/>
              <a:ext cx="457200" cy="266700"/>
            </a:xfrm>
            <a:prstGeom prst="bentConnector3">
              <a:avLst>
                <a:gd name="adj1" fmla="val 50000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>
              <a:stCxn id="31" idx="3"/>
              <a:endCxn id="58" idx="1"/>
            </p:cNvCxnSpPr>
            <p:nvPr/>
          </p:nvCxnSpPr>
          <p:spPr>
            <a:xfrm>
              <a:off x="2286000" y="4762500"/>
              <a:ext cx="457200" cy="1295400"/>
            </a:xfrm>
            <a:prstGeom prst="bentConnector3">
              <a:avLst>
                <a:gd name="adj1" fmla="val 50000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162800" cy="914400"/>
          </a:xfrm>
        </p:spPr>
        <p:txBody>
          <a:bodyPr/>
          <a:lstStyle/>
          <a:p>
            <a:r>
              <a:rPr lang="en-US" dirty="0" smtClean="0"/>
              <a:t>Disjunction Effect</a:t>
            </a:r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7848600" cy="3886200"/>
          </a:xfrm>
        </p:spPr>
        <p:txBody>
          <a:bodyPr/>
          <a:lstStyle/>
          <a:p>
            <a:pPr lvl="1">
              <a:lnSpc>
                <a:spcPct val="85000"/>
              </a:lnSpc>
              <a:spcBef>
                <a:spcPts val="2400"/>
              </a:spcBef>
              <a:buFontTx/>
              <a:buNone/>
            </a:pPr>
            <a:r>
              <a:rPr lang="en-US" sz="2800" dirty="0" smtClean="0">
                <a:solidFill>
                  <a:srgbClr val="163E6A"/>
                </a:solidFill>
              </a:rPr>
              <a:t>Imagine win 1</a:t>
            </a:r>
            <a:r>
              <a:rPr lang="en-US" sz="2800" baseline="30000" dirty="0" smtClean="0">
                <a:solidFill>
                  <a:srgbClr val="163E6A"/>
                </a:solidFill>
              </a:rPr>
              <a:t>st</a:t>
            </a:r>
            <a:r>
              <a:rPr lang="en-US" sz="2800" dirty="0" smtClean="0">
                <a:solidFill>
                  <a:srgbClr val="163E6A"/>
                </a:solidFill>
              </a:rPr>
              <a:t> gamble : </a:t>
            </a:r>
          </a:p>
          <a:p>
            <a:pPr lvl="1">
              <a:lnSpc>
                <a:spcPct val="85000"/>
              </a:lnSpc>
              <a:spcBef>
                <a:spcPts val="2400"/>
              </a:spcBef>
              <a:buFontTx/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	65%</a:t>
            </a:r>
            <a:r>
              <a:rPr lang="en-US" sz="2800" dirty="0" smtClean="0">
                <a:solidFill>
                  <a:srgbClr val="163E6A"/>
                </a:solidFill>
              </a:rPr>
              <a:t> choose to play again</a:t>
            </a:r>
          </a:p>
          <a:p>
            <a:pPr lvl="1">
              <a:lnSpc>
                <a:spcPct val="85000"/>
              </a:lnSpc>
              <a:spcBef>
                <a:spcPts val="2400"/>
              </a:spcBef>
              <a:buFontTx/>
              <a:buNone/>
            </a:pPr>
            <a:r>
              <a:rPr lang="en-US" sz="2800" dirty="0" smtClean="0">
                <a:solidFill>
                  <a:srgbClr val="163E6A"/>
                </a:solidFill>
              </a:rPr>
              <a:t>Imagine lose 1</a:t>
            </a:r>
            <a:r>
              <a:rPr lang="en-US" sz="2800" baseline="30000" dirty="0" smtClean="0">
                <a:solidFill>
                  <a:srgbClr val="163E6A"/>
                </a:solidFill>
              </a:rPr>
              <a:t>st</a:t>
            </a:r>
            <a:r>
              <a:rPr lang="en-US" sz="2800" dirty="0" smtClean="0">
                <a:solidFill>
                  <a:srgbClr val="163E6A"/>
                </a:solidFill>
              </a:rPr>
              <a:t> gamble: </a:t>
            </a:r>
          </a:p>
          <a:p>
            <a:pPr lvl="1">
              <a:lnSpc>
                <a:spcPct val="85000"/>
              </a:lnSpc>
              <a:spcBef>
                <a:spcPts val="2400"/>
              </a:spcBef>
              <a:buFontTx/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	55% </a:t>
            </a:r>
            <a:r>
              <a:rPr lang="en-US" sz="2800" dirty="0" smtClean="0">
                <a:solidFill>
                  <a:srgbClr val="163E6A"/>
                </a:solidFill>
              </a:rPr>
              <a:t>choose to play again</a:t>
            </a:r>
          </a:p>
          <a:p>
            <a:pPr lvl="1">
              <a:lnSpc>
                <a:spcPct val="85000"/>
              </a:lnSpc>
              <a:spcBef>
                <a:spcPts val="2400"/>
              </a:spcBef>
              <a:buFontTx/>
              <a:buNone/>
            </a:pPr>
            <a:r>
              <a:rPr lang="en-US" sz="2800" dirty="0" smtClean="0">
                <a:solidFill>
                  <a:srgbClr val="163E6A"/>
                </a:solidFill>
              </a:rPr>
              <a:t>Uncertain about 1</a:t>
            </a:r>
            <a:r>
              <a:rPr lang="en-US" sz="2800" baseline="30000" dirty="0" smtClean="0">
                <a:solidFill>
                  <a:srgbClr val="163E6A"/>
                </a:solidFill>
              </a:rPr>
              <a:t>st</a:t>
            </a:r>
            <a:r>
              <a:rPr lang="en-US" sz="2800" dirty="0" smtClean="0">
                <a:solidFill>
                  <a:srgbClr val="163E6A"/>
                </a:solidFill>
              </a:rPr>
              <a:t> gamble:       </a:t>
            </a:r>
          </a:p>
          <a:p>
            <a:pPr lvl="1">
              <a:lnSpc>
                <a:spcPct val="85000"/>
              </a:lnSpc>
              <a:spcBef>
                <a:spcPts val="2400"/>
              </a:spcBef>
              <a:buFontTx/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	35%</a:t>
            </a:r>
            <a:r>
              <a:rPr lang="en-US" sz="2800" dirty="0" smtClean="0">
                <a:solidFill>
                  <a:srgbClr val="163E6A"/>
                </a:solidFill>
              </a:rPr>
              <a:t> choose to play again</a:t>
            </a:r>
          </a:p>
          <a:p>
            <a:pPr>
              <a:lnSpc>
                <a:spcPct val="85000"/>
              </a:lnSpc>
              <a:spcBef>
                <a:spcPts val="1800"/>
              </a:spcBef>
            </a:pPr>
            <a:endParaRPr lang="en-US" dirty="0" smtClean="0">
              <a:solidFill>
                <a:srgbClr val="163E6A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point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defRPr/>
            </a:pPr>
            <a:r>
              <a:rPr lang="en-US" b="1" i="1" dirty="0" smtClean="0">
                <a:solidFill>
                  <a:srgbClr val="C00000"/>
                </a:solidFill>
              </a:rPr>
              <a:t>Different</a:t>
            </a:r>
            <a:r>
              <a:rPr lang="en-US" b="1" dirty="0" smtClean="0">
                <a:solidFill>
                  <a:srgbClr val="C00000"/>
                </a:solidFill>
              </a:rPr>
              <a:t> utility function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used for plan vs. final</a:t>
            </a:r>
          </a:p>
          <a:p>
            <a:pPr>
              <a:spcBef>
                <a:spcPts val="1200"/>
              </a:spcBef>
              <a:defRPr/>
            </a:pPr>
            <a:r>
              <a:rPr lang="en-US" b="1" dirty="0" smtClean="0">
                <a:solidFill>
                  <a:schemeClr val="tx1">
                    <a:lumMod val="75000"/>
                  </a:schemeClr>
                </a:solidFill>
              </a:rPr>
              <a:t>Plan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U(G) = (.5)u(200)+(.5)u(-100)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U(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nG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) = 0</a:t>
            </a:r>
          </a:p>
          <a:p>
            <a:pPr>
              <a:spcBef>
                <a:spcPts val="1200"/>
              </a:spcBef>
              <a:defRPr/>
            </a:pPr>
            <a:r>
              <a:rPr lang="en-US" b="1" dirty="0" smtClean="0">
                <a:solidFill>
                  <a:schemeClr val="tx1">
                    <a:lumMod val="75000"/>
                  </a:schemeClr>
                </a:solidFill>
              </a:rPr>
              <a:t>Final after Loss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U(G) = (.5)u(200 </a:t>
            </a:r>
            <a:r>
              <a:rPr lang="en-US" dirty="0" smtClean="0">
                <a:solidFill>
                  <a:srgbClr val="FF0000"/>
                </a:solidFill>
              </a:rPr>
              <a:t>–100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) + (.5)u(-100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–100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)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U(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nG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) = u(-100)</a:t>
            </a:r>
          </a:p>
          <a:p>
            <a:pPr>
              <a:spcBef>
                <a:spcPts val="1200"/>
              </a:spcBef>
              <a:defRPr/>
            </a:pPr>
            <a:r>
              <a:rPr lang="en-US" b="1" dirty="0" smtClean="0">
                <a:solidFill>
                  <a:schemeClr val="tx1">
                    <a:lumMod val="75000"/>
                  </a:schemeClr>
                </a:solidFill>
              </a:rPr>
              <a:t>Final after Win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U(G) = (.5)u(200</a:t>
            </a:r>
            <a:r>
              <a:rPr lang="en-US" dirty="0" smtClean="0">
                <a:solidFill>
                  <a:srgbClr val="FF0000"/>
                </a:solidFill>
              </a:rPr>
              <a:t>+200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) + (.5)u(-100</a:t>
            </a:r>
            <a:r>
              <a:rPr lang="en-US" dirty="0" smtClean="0">
                <a:solidFill>
                  <a:srgbClr val="FF0000"/>
                </a:solidFill>
              </a:rPr>
              <a:t>+200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)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U(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nG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) = u(200)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Consistency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91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Dynamic decision making involves using a backward induction algorithm</a:t>
            </a:r>
          </a:p>
          <a:p>
            <a:r>
              <a:rPr lang="en-US" dirty="0" smtClean="0"/>
              <a:t>Plan what to do at the end of a tree and then work backwards to make decisions at  the beginning of the tree</a:t>
            </a:r>
          </a:p>
          <a:p>
            <a:r>
              <a:rPr lang="en-US" dirty="0" smtClean="0"/>
              <a:t>Optimal decisions depend on dynamic consistency</a:t>
            </a:r>
          </a:p>
          <a:p>
            <a:r>
              <a:rPr lang="en-US" dirty="0" smtClean="0"/>
              <a:t>Planned choices, when realized, are faithfully carried out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value for St. Petersburg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EV(gamble) = (1/2</a:t>
            </a:r>
            <a:r>
              <a:rPr lang="en-US" baseline="30000" dirty="0" smtClean="0"/>
              <a:t>1</a:t>
            </a:r>
            <a:r>
              <a:rPr lang="en-US" dirty="0" smtClean="0"/>
              <a:t>) ⋅</a:t>
            </a:r>
            <a:r>
              <a:rPr lang="en-US" dirty="0" smtClean="0">
                <a:sym typeface="Symbol"/>
              </a:rPr>
              <a:t>2</a:t>
            </a:r>
            <a:r>
              <a:rPr lang="en-US" baseline="30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+ </a:t>
            </a:r>
            <a:r>
              <a:rPr lang="en-US" dirty="0" smtClean="0"/>
              <a:t>(1/2</a:t>
            </a:r>
            <a:r>
              <a:rPr lang="en-US" baseline="30000" dirty="0" smtClean="0"/>
              <a:t>2</a:t>
            </a:r>
            <a:r>
              <a:rPr lang="en-US" dirty="0" smtClean="0"/>
              <a:t>) ⋅</a:t>
            </a:r>
            <a:r>
              <a:rPr lang="en-US" dirty="0" smtClean="0">
                <a:sym typeface="Symbol"/>
              </a:rPr>
              <a:t>2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+ …</a:t>
            </a:r>
          </a:p>
          <a:p>
            <a:pPr marL="0" indent="0">
              <a:buNone/>
            </a:pP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                           +  </a:t>
            </a:r>
            <a:r>
              <a:rPr lang="en-US" dirty="0"/>
              <a:t>(</a:t>
            </a:r>
            <a:r>
              <a:rPr lang="en-US" dirty="0" smtClean="0"/>
              <a:t>1/2</a:t>
            </a:r>
            <a:r>
              <a:rPr lang="en-US" baseline="30000" dirty="0" smtClean="0"/>
              <a:t>n</a:t>
            </a:r>
            <a:r>
              <a:rPr lang="en-US" dirty="0" smtClean="0"/>
              <a:t>) ⋅</a:t>
            </a:r>
            <a:r>
              <a:rPr lang="en-US" dirty="0" smtClean="0">
                <a:sym typeface="Symbol"/>
              </a:rPr>
              <a:t>2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</a:t>
            </a:r>
          </a:p>
          <a:p>
            <a:pPr marL="0" indent="0">
              <a:buNone/>
            </a:pP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infinite</a:t>
            </a:r>
          </a:p>
          <a:p>
            <a:pPr marL="0" indent="0">
              <a:buNone/>
            </a:pPr>
            <a:endParaRPr lang="en-US" dirty="0">
              <a:sym typeface="Symbol"/>
            </a:endParaRPr>
          </a:p>
          <a:p>
            <a:pPr marL="0" indent="0">
              <a:buNone/>
            </a:pPr>
            <a:endParaRPr lang="en-US" dirty="0" smtClean="0">
              <a:sym typeface="Symbol"/>
            </a:endParaRP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But people are not willing to pay even $10,000 to play.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6616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Drug Abuse Decision</a:t>
            </a:r>
          </a:p>
        </p:txBody>
      </p:sp>
      <p:grpSp>
        <p:nvGrpSpPr>
          <p:cNvPr id="73731" name="Group 33"/>
          <p:cNvGrpSpPr>
            <a:grpSpLocks/>
          </p:cNvGrpSpPr>
          <p:nvPr/>
        </p:nvGrpSpPr>
        <p:grpSpPr bwMode="auto">
          <a:xfrm>
            <a:off x="1371600" y="2667000"/>
            <a:ext cx="4667250" cy="3733800"/>
            <a:chOff x="0" y="1371600"/>
            <a:chExt cx="4667250" cy="3733800"/>
          </a:xfrm>
        </p:grpSpPr>
        <p:cxnSp>
          <p:nvCxnSpPr>
            <p:cNvPr id="5" name="Elbow Connector 4"/>
            <p:cNvCxnSpPr>
              <a:endCxn id="6" idx="1"/>
            </p:cNvCxnSpPr>
            <p:nvPr/>
          </p:nvCxnSpPr>
          <p:spPr>
            <a:xfrm flipV="1">
              <a:off x="838200" y="2628900"/>
              <a:ext cx="609600" cy="1028700"/>
            </a:xfrm>
            <a:prstGeom prst="bentConnector3">
              <a:avLst>
                <a:gd name="adj1" fmla="val 50000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1447800" y="2286000"/>
              <a:ext cx="838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800">
                  <a:solidFill>
                    <a:srgbClr val="FFFFFF"/>
                  </a:solidFill>
                  <a:cs typeface="Arial" charset="0"/>
                </a:rPr>
                <a:t>D</a:t>
              </a:r>
            </a:p>
          </p:txBody>
        </p:sp>
        <p:cxnSp>
          <p:nvCxnSpPr>
            <p:cNvPr id="7" name="Elbow Connector 6"/>
            <p:cNvCxnSpPr>
              <a:stCxn id="6" idx="3"/>
            </p:cNvCxnSpPr>
            <p:nvPr/>
          </p:nvCxnSpPr>
          <p:spPr>
            <a:xfrm flipV="1">
              <a:off x="2286000" y="2209800"/>
              <a:ext cx="457200" cy="419100"/>
            </a:xfrm>
            <a:prstGeom prst="bentConnector3">
              <a:avLst>
                <a:gd name="adj1" fmla="val 50000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Elbow Connector 7"/>
            <p:cNvCxnSpPr>
              <a:stCxn id="6" idx="3"/>
              <a:endCxn id="21" idx="1"/>
            </p:cNvCxnSpPr>
            <p:nvPr/>
          </p:nvCxnSpPr>
          <p:spPr>
            <a:xfrm>
              <a:off x="2286000" y="2628900"/>
              <a:ext cx="457200" cy="838200"/>
            </a:xfrm>
            <a:prstGeom prst="bentConnector3">
              <a:avLst>
                <a:gd name="adj1" fmla="val 50000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hape 21"/>
            <p:cNvCxnSpPr>
              <a:endCxn id="10" idx="1"/>
            </p:cNvCxnSpPr>
            <p:nvPr/>
          </p:nvCxnSpPr>
          <p:spPr>
            <a:xfrm>
              <a:off x="838200" y="3657600"/>
              <a:ext cx="609600" cy="1104900"/>
            </a:xfrm>
            <a:prstGeom prst="bentConnector3">
              <a:avLst>
                <a:gd name="adj1" fmla="val 50000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1447800" y="4419600"/>
              <a:ext cx="838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>
                  <a:solidFill>
                    <a:srgbClr val="FFFFFF"/>
                  </a:solidFill>
                </a:rPr>
                <a:t>ND</a:t>
              </a:r>
            </a:p>
          </p:txBody>
        </p:sp>
        <p:grpSp>
          <p:nvGrpSpPr>
            <p:cNvPr id="73738" name="Group 54"/>
            <p:cNvGrpSpPr>
              <a:grpSpLocks/>
            </p:cNvGrpSpPr>
            <p:nvPr/>
          </p:nvGrpSpPr>
          <p:grpSpPr bwMode="auto">
            <a:xfrm>
              <a:off x="2743200" y="1371600"/>
              <a:ext cx="1905000" cy="2362200"/>
              <a:chOff x="2743200" y="1371600"/>
              <a:chExt cx="1905000" cy="2362200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2743200" y="3200400"/>
                <a:ext cx="685800" cy="533400"/>
              </a:xfrm>
              <a:prstGeom prst="roundRect">
                <a:avLst/>
              </a:prstGeom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sz="1800">
                    <a:solidFill>
                      <a:srgbClr val="FFFFFF"/>
                    </a:solidFill>
                    <a:cs typeface="Arial" charset="0"/>
                  </a:rPr>
                  <a:t>S</a:t>
                </a: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3733800" y="1371600"/>
                <a:ext cx="685800" cy="533400"/>
              </a:xfrm>
              <a:prstGeom prst="roundRect">
                <a:avLst/>
              </a:prstGeom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sz="1800">
                    <a:solidFill>
                      <a:srgbClr val="FFFFFF"/>
                    </a:solidFill>
                    <a:cs typeface="Arial" charset="0"/>
                  </a:rPr>
                  <a:t>2</a:t>
                </a: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3733800" y="2514600"/>
                <a:ext cx="914400" cy="533400"/>
              </a:xfrm>
              <a:prstGeom prst="roundRect">
                <a:avLst/>
              </a:prstGeom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srgbClr val="FFFFFF"/>
                    </a:solidFill>
                  </a:rPr>
                  <a:t>-1000</a:t>
                </a:r>
              </a:p>
            </p:txBody>
          </p:sp>
          <p:cxnSp>
            <p:nvCxnSpPr>
              <p:cNvPr id="24" name="Shape 51"/>
              <p:cNvCxnSpPr>
                <a:endCxn id="22" idx="1"/>
              </p:cNvCxnSpPr>
              <p:nvPr/>
            </p:nvCxnSpPr>
            <p:spPr>
              <a:xfrm rot="5400000" flipH="1" flipV="1">
                <a:off x="3276600" y="1447800"/>
                <a:ext cx="266700" cy="647700"/>
              </a:xfrm>
              <a:prstGeom prst="bentConnector2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hape 53"/>
              <p:cNvCxnSpPr>
                <a:stCxn id="28" idx="3"/>
                <a:endCxn id="23" idx="1"/>
              </p:cNvCxnSpPr>
              <p:nvPr/>
            </p:nvCxnSpPr>
            <p:spPr>
              <a:xfrm>
                <a:off x="3429000" y="2209800"/>
                <a:ext cx="304800" cy="571500"/>
              </a:xfrm>
              <a:prstGeom prst="bentConnector3">
                <a:avLst>
                  <a:gd name="adj1" fmla="val 50000"/>
                </a:avLst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Rounded Rectangle 14"/>
            <p:cNvSpPr/>
            <p:nvPr/>
          </p:nvSpPr>
          <p:spPr>
            <a:xfrm>
              <a:off x="3048000" y="4495800"/>
              <a:ext cx="685800" cy="533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>
                  <a:solidFill>
                    <a:srgbClr val="FFFFFF"/>
                  </a:solidFill>
                </a:rPr>
                <a:t>100</a:t>
              </a:r>
            </a:p>
          </p:txBody>
        </p:sp>
        <p:cxnSp>
          <p:nvCxnSpPr>
            <p:cNvPr id="18" name="Elbow Connector 17"/>
            <p:cNvCxnSpPr/>
            <p:nvPr/>
          </p:nvCxnSpPr>
          <p:spPr>
            <a:xfrm>
              <a:off x="2286000" y="4724400"/>
              <a:ext cx="762000" cy="12700"/>
            </a:xfrm>
            <a:prstGeom prst="bentConnector3">
              <a:avLst>
                <a:gd name="adj1" fmla="val 50000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0" y="3238500"/>
              <a:ext cx="838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800">
                  <a:solidFill>
                    <a:srgbClr val="FFFFFF"/>
                  </a:solidFill>
                  <a:cs typeface="Arial" charset="0"/>
                </a:rPr>
                <a:t>B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743200" y="1943100"/>
              <a:ext cx="685800" cy="533400"/>
            </a:xfrm>
            <a:prstGeom prst="roundRect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800">
                  <a:solidFill>
                    <a:srgbClr val="FFFFFF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3981450" y="3200400"/>
              <a:ext cx="685800" cy="533400"/>
            </a:xfrm>
            <a:prstGeom prst="roundRect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>
                  <a:solidFill>
                    <a:srgbClr val="FFFFFF"/>
                  </a:solidFill>
                </a:rPr>
                <a:t>200</a:t>
              </a:r>
            </a:p>
          </p:txBody>
        </p:sp>
        <p:cxnSp>
          <p:nvCxnSpPr>
            <p:cNvPr id="33" name="Elbow Connector 32"/>
            <p:cNvCxnSpPr>
              <a:stCxn id="21" idx="3"/>
              <a:endCxn id="31" idx="1"/>
            </p:cNvCxnSpPr>
            <p:nvPr/>
          </p:nvCxnSpPr>
          <p:spPr>
            <a:xfrm>
              <a:off x="3429000" y="3467100"/>
              <a:ext cx="552450" cy="12700"/>
            </a:xfrm>
            <a:prstGeom prst="bentConnector3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Barkan</a:t>
            </a:r>
            <a:r>
              <a:rPr lang="en-US" sz="3200" dirty="0" smtClean="0"/>
              <a:t> &amp; Busemeyer</a:t>
            </a:r>
            <a:br>
              <a:rPr lang="en-US" sz="3200" dirty="0" smtClean="0"/>
            </a:br>
            <a:r>
              <a:rPr lang="en-US" sz="3200" dirty="0" smtClean="0"/>
              <a:t>(2003, J. Behavior Dec Making)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8153400" cy="121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dirty="0" smtClean="0"/>
              <a:t>Two Stage Decision Task used to Study Dynamic Inconsistency effect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2362200"/>
            <a:ext cx="3810000" cy="44904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endParaRPr lang="en-US" sz="2800" dirty="0">
              <a:solidFill>
                <a:srgbClr val="1D528D"/>
              </a:solidFill>
              <a:latin typeface="Calibri" pitchFamily="34" charset="0"/>
            </a:endParaRPr>
          </a:p>
          <a:p>
            <a:pPr>
              <a:lnSpc>
                <a:spcPct val="85000"/>
              </a:lnSpc>
            </a:pPr>
            <a:r>
              <a:rPr lang="en-US" sz="2800" dirty="0">
                <a:solidFill>
                  <a:srgbClr val="163E6A"/>
                </a:solidFill>
                <a:latin typeface="Calibri" pitchFamily="34" charset="0"/>
              </a:rPr>
              <a:t>The person makes two choices </a:t>
            </a:r>
          </a:p>
          <a:p>
            <a:pPr>
              <a:lnSpc>
                <a:spcPct val="85000"/>
              </a:lnSpc>
              <a:buFont typeface="Arial" charset="0"/>
              <a:buChar char="•"/>
            </a:pPr>
            <a:endParaRPr lang="en-US" sz="2800" dirty="0">
              <a:solidFill>
                <a:srgbClr val="163E6A"/>
              </a:solidFill>
              <a:latin typeface="Calibri" pitchFamily="34" charset="0"/>
            </a:endParaRPr>
          </a:p>
          <a:p>
            <a:pPr lvl="1">
              <a:lnSpc>
                <a:spcPct val="85000"/>
              </a:lnSpc>
              <a:buFont typeface="Arial" charset="0"/>
              <a:buChar char="•"/>
            </a:pPr>
            <a:r>
              <a:rPr lang="en-US" sz="2800" dirty="0">
                <a:solidFill>
                  <a:srgbClr val="163E6A"/>
                </a:solidFill>
                <a:latin typeface="Calibri" pitchFamily="34" charset="0"/>
              </a:rPr>
              <a:t> a </a:t>
            </a:r>
            <a:r>
              <a:rPr lang="en-US" sz="2800" b="1" dirty="0">
                <a:solidFill>
                  <a:srgbClr val="C00000"/>
                </a:solidFill>
                <a:latin typeface="Calibri" pitchFamily="34" charset="0"/>
              </a:rPr>
              <a:t>planned</a:t>
            </a:r>
            <a:r>
              <a:rPr lang="en-US" sz="2800" dirty="0">
                <a:solidFill>
                  <a:srgbClr val="163E6A"/>
                </a:solidFill>
                <a:latin typeface="Calibri" pitchFamily="34" charset="0"/>
              </a:rPr>
              <a:t> choice at </a:t>
            </a:r>
            <a:r>
              <a:rPr lang="en-US" sz="2800" b="1" dirty="0">
                <a:solidFill>
                  <a:srgbClr val="C00000"/>
                </a:solidFill>
                <a:latin typeface="Calibri" pitchFamily="34" charset="0"/>
              </a:rPr>
              <a:t>G1 </a:t>
            </a:r>
            <a:r>
              <a:rPr lang="en-US" sz="2800" dirty="0">
                <a:solidFill>
                  <a:srgbClr val="163E6A"/>
                </a:solidFill>
                <a:latin typeface="Calibri" pitchFamily="34" charset="0"/>
              </a:rPr>
              <a:t>(before knowing the outcome)</a:t>
            </a:r>
          </a:p>
          <a:p>
            <a:pPr lvl="1">
              <a:lnSpc>
                <a:spcPct val="85000"/>
              </a:lnSpc>
              <a:buFont typeface="Arial" charset="0"/>
              <a:buChar char="•"/>
            </a:pPr>
            <a:endParaRPr lang="en-US" sz="2800" dirty="0">
              <a:solidFill>
                <a:srgbClr val="163E6A"/>
              </a:solidFill>
              <a:latin typeface="Calibri" pitchFamily="34" charset="0"/>
            </a:endParaRPr>
          </a:p>
          <a:p>
            <a:pPr lvl="1">
              <a:lnSpc>
                <a:spcPct val="85000"/>
              </a:lnSpc>
              <a:buFont typeface="Arial" charset="0"/>
              <a:buChar char="•"/>
            </a:pPr>
            <a:r>
              <a:rPr lang="en-US" sz="2800" dirty="0">
                <a:solidFill>
                  <a:srgbClr val="163E6A"/>
                </a:solidFill>
                <a:latin typeface="Calibri" pitchFamily="34" charset="0"/>
              </a:rPr>
              <a:t> a </a:t>
            </a:r>
            <a:r>
              <a:rPr lang="en-US" sz="2800" b="1" dirty="0">
                <a:solidFill>
                  <a:srgbClr val="C00000"/>
                </a:solidFill>
                <a:latin typeface="Calibri" pitchFamily="34" charset="0"/>
              </a:rPr>
              <a:t>final</a:t>
            </a:r>
            <a:r>
              <a:rPr lang="en-US" sz="2800" dirty="0">
                <a:solidFill>
                  <a:srgbClr val="163E6A"/>
                </a:solidFill>
                <a:latin typeface="Calibri" pitchFamily="34" charset="0"/>
              </a:rPr>
              <a:t> choice after experiencing the outcome after G1</a:t>
            </a:r>
          </a:p>
          <a:p>
            <a:endParaRPr lang="en-US" dirty="0">
              <a:solidFill>
                <a:srgbClr val="1D528D"/>
              </a:solidFill>
              <a:latin typeface="Calibri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4267200"/>
            <a:ext cx="838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rgbClr val="FFFFFF"/>
                </a:solidFill>
              </a:rPr>
              <a:t>G1</a:t>
            </a:r>
          </a:p>
        </p:txBody>
      </p:sp>
      <p:grpSp>
        <p:nvGrpSpPr>
          <p:cNvPr id="75781" name="Group 3"/>
          <p:cNvGrpSpPr>
            <a:grpSpLocks/>
          </p:cNvGrpSpPr>
          <p:nvPr/>
        </p:nvGrpSpPr>
        <p:grpSpPr bwMode="auto">
          <a:xfrm>
            <a:off x="838200" y="2667000"/>
            <a:ext cx="4114800" cy="4038600"/>
            <a:chOff x="838200" y="1371600"/>
            <a:chExt cx="3581400" cy="4953000"/>
          </a:xfrm>
        </p:grpSpPr>
        <p:cxnSp>
          <p:nvCxnSpPr>
            <p:cNvPr id="14" name="Elbow Connector 13"/>
            <p:cNvCxnSpPr>
              <a:stCxn id="11" idx="6"/>
              <a:endCxn id="15" idx="1"/>
            </p:cNvCxnSpPr>
            <p:nvPr/>
          </p:nvCxnSpPr>
          <p:spPr>
            <a:xfrm flipV="1">
              <a:off x="838200" y="2628901"/>
              <a:ext cx="609600" cy="1032293"/>
            </a:xfrm>
            <a:prstGeom prst="bentConnector3">
              <a:avLst>
                <a:gd name="adj1" fmla="val 50000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1447800" y="2286000"/>
              <a:ext cx="838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>
                  <a:solidFill>
                    <a:srgbClr val="FFFFFF"/>
                  </a:solidFill>
                </a:rPr>
                <a:t>+200</a:t>
              </a:r>
            </a:p>
          </p:txBody>
        </p:sp>
        <p:cxnSp>
          <p:nvCxnSpPr>
            <p:cNvPr id="18" name="Elbow Connector 17"/>
            <p:cNvCxnSpPr>
              <a:stCxn id="15" idx="3"/>
              <a:endCxn id="27" idx="2"/>
            </p:cNvCxnSpPr>
            <p:nvPr/>
          </p:nvCxnSpPr>
          <p:spPr>
            <a:xfrm flipV="1">
              <a:off x="2286000" y="2209800"/>
              <a:ext cx="457200" cy="419100"/>
            </a:xfrm>
            <a:prstGeom prst="bentConnector3">
              <a:avLst>
                <a:gd name="adj1" fmla="val 50000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>
              <a:stCxn id="15" idx="3"/>
              <a:endCxn id="29" idx="1"/>
            </p:cNvCxnSpPr>
            <p:nvPr/>
          </p:nvCxnSpPr>
          <p:spPr>
            <a:xfrm>
              <a:off x="2286000" y="2628900"/>
              <a:ext cx="457200" cy="838200"/>
            </a:xfrm>
            <a:prstGeom prst="bentConnector3">
              <a:avLst>
                <a:gd name="adj1" fmla="val 50000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hape 21"/>
            <p:cNvCxnSpPr>
              <a:stCxn id="11" idx="6"/>
              <a:endCxn id="31" idx="1"/>
            </p:cNvCxnSpPr>
            <p:nvPr/>
          </p:nvCxnSpPr>
          <p:spPr>
            <a:xfrm>
              <a:off x="838200" y="3661194"/>
              <a:ext cx="609600" cy="1101306"/>
            </a:xfrm>
            <a:prstGeom prst="bentConnector3">
              <a:avLst>
                <a:gd name="adj1" fmla="val 50000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1447800" y="4419600"/>
              <a:ext cx="838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>
                  <a:solidFill>
                    <a:srgbClr val="FFFFFF"/>
                  </a:solidFill>
                </a:rPr>
                <a:t>-100</a:t>
              </a:r>
            </a:p>
          </p:txBody>
        </p:sp>
        <p:grpSp>
          <p:nvGrpSpPr>
            <p:cNvPr id="75788" name="Group 54"/>
            <p:cNvGrpSpPr>
              <a:grpSpLocks/>
            </p:cNvGrpSpPr>
            <p:nvPr/>
          </p:nvGrpSpPr>
          <p:grpSpPr bwMode="auto">
            <a:xfrm>
              <a:off x="2743200" y="1371600"/>
              <a:ext cx="1676400" cy="2362200"/>
              <a:chOff x="2743200" y="1371600"/>
              <a:chExt cx="1676400" cy="236220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2743200" y="1905000"/>
                <a:ext cx="685800" cy="609600"/>
              </a:xfrm>
              <a:prstGeom prst="ellipse">
                <a:avLst/>
              </a:prstGeom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srgbClr val="FFFFFF"/>
                    </a:solidFill>
                  </a:rPr>
                  <a:t>G2</a:t>
                </a: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743200" y="3200400"/>
                <a:ext cx="685800" cy="533400"/>
              </a:xfrm>
              <a:prstGeom prst="roundRect">
                <a:avLst/>
              </a:prstGeom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sz="1800">
                    <a:solidFill>
                      <a:srgbClr val="FFFFFF"/>
                    </a:solidFill>
                    <a:cs typeface="Arial" charset="0"/>
                  </a:rPr>
                  <a:t>0</a:t>
                </a:r>
              </a:p>
            </p:txBody>
          </p:sp>
          <p:sp>
            <p:nvSpPr>
              <p:cNvPr id="49" name="Rounded Rectangle 48"/>
              <p:cNvSpPr/>
              <p:nvPr/>
            </p:nvSpPr>
            <p:spPr>
              <a:xfrm>
                <a:off x="3733800" y="1371600"/>
                <a:ext cx="685800" cy="533400"/>
              </a:xfrm>
              <a:prstGeom prst="roundRect">
                <a:avLst/>
              </a:prstGeom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srgbClr val="FFFFFF"/>
                    </a:solidFill>
                  </a:rPr>
                  <a:t>200</a:t>
                </a:r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3733800" y="2514600"/>
                <a:ext cx="685800" cy="533400"/>
              </a:xfrm>
              <a:prstGeom prst="roundRect">
                <a:avLst/>
              </a:prstGeom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srgbClr val="FFFFFF"/>
                    </a:solidFill>
                  </a:rPr>
                  <a:t>-100</a:t>
                </a:r>
              </a:p>
            </p:txBody>
          </p:sp>
          <p:cxnSp>
            <p:nvCxnSpPr>
              <p:cNvPr id="52" name="Shape 51"/>
              <p:cNvCxnSpPr>
                <a:stCxn id="27" idx="0"/>
                <a:endCxn id="49" idx="1"/>
              </p:cNvCxnSpPr>
              <p:nvPr/>
            </p:nvCxnSpPr>
            <p:spPr>
              <a:xfrm rot="5400000" flipH="1" flipV="1">
                <a:off x="3276600" y="1447800"/>
                <a:ext cx="266700" cy="647700"/>
              </a:xfrm>
              <a:prstGeom prst="bentConnector2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hape 53"/>
              <p:cNvCxnSpPr>
                <a:stCxn id="27" idx="4"/>
                <a:endCxn id="50" idx="1"/>
              </p:cNvCxnSpPr>
              <p:nvPr/>
            </p:nvCxnSpPr>
            <p:spPr>
              <a:xfrm rot="16200000" flipH="1">
                <a:off x="3276600" y="2324100"/>
                <a:ext cx="266700" cy="647700"/>
              </a:xfrm>
              <a:prstGeom prst="bentConnector2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Oval 56"/>
            <p:cNvSpPr/>
            <p:nvPr/>
          </p:nvSpPr>
          <p:spPr>
            <a:xfrm>
              <a:off x="2743200" y="4191000"/>
              <a:ext cx="6858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>
                  <a:solidFill>
                    <a:srgbClr val="FFFFFF"/>
                  </a:solidFill>
                </a:rPr>
                <a:t>G2</a:t>
              </a: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2743200" y="5791200"/>
              <a:ext cx="685800" cy="533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800">
                  <a:solidFill>
                    <a:srgbClr val="FFFFFF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3733800" y="3657600"/>
              <a:ext cx="685800" cy="533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>
                  <a:solidFill>
                    <a:srgbClr val="FFFFFF"/>
                  </a:solidFill>
                </a:rPr>
                <a:t>200</a:t>
              </a: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3733800" y="4953000"/>
              <a:ext cx="685800" cy="533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>
                  <a:solidFill>
                    <a:srgbClr val="FFFFFF"/>
                  </a:solidFill>
                </a:rPr>
                <a:t>-100</a:t>
              </a:r>
            </a:p>
          </p:txBody>
        </p:sp>
        <p:cxnSp>
          <p:nvCxnSpPr>
            <p:cNvPr id="61" name="Shape 60"/>
            <p:cNvCxnSpPr>
              <a:stCxn id="57" idx="0"/>
              <a:endCxn id="59" idx="1"/>
            </p:cNvCxnSpPr>
            <p:nvPr/>
          </p:nvCxnSpPr>
          <p:spPr>
            <a:xfrm rot="5400000" flipH="1" flipV="1">
              <a:off x="3276600" y="3733800"/>
              <a:ext cx="266700" cy="647700"/>
            </a:xfrm>
            <a:prstGeom prst="bentConnector2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hape 61"/>
            <p:cNvCxnSpPr>
              <a:stCxn id="57" idx="4"/>
              <a:endCxn id="60" idx="1"/>
            </p:cNvCxnSpPr>
            <p:nvPr/>
          </p:nvCxnSpPr>
          <p:spPr>
            <a:xfrm rot="16200000" flipH="1">
              <a:off x="3200400" y="4686300"/>
              <a:ext cx="419100" cy="647700"/>
            </a:xfrm>
            <a:prstGeom prst="bentConnector2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31" idx="3"/>
              <a:endCxn id="57" idx="2"/>
            </p:cNvCxnSpPr>
            <p:nvPr/>
          </p:nvCxnSpPr>
          <p:spPr>
            <a:xfrm flipV="1">
              <a:off x="2286000" y="4495800"/>
              <a:ext cx="457200" cy="266700"/>
            </a:xfrm>
            <a:prstGeom prst="bentConnector3">
              <a:avLst>
                <a:gd name="adj1" fmla="val 50000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>
              <a:stCxn id="31" idx="3"/>
              <a:endCxn id="58" idx="1"/>
            </p:cNvCxnSpPr>
            <p:nvPr/>
          </p:nvCxnSpPr>
          <p:spPr>
            <a:xfrm>
              <a:off x="2286000" y="4762500"/>
              <a:ext cx="457200" cy="1295400"/>
            </a:xfrm>
            <a:prstGeom prst="bentConnector3">
              <a:avLst>
                <a:gd name="adj1" fmla="val 50000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>
          <a:xfrm>
            <a:off x="838200" y="990600"/>
            <a:ext cx="7315200" cy="868362"/>
          </a:xfrm>
        </p:spPr>
        <p:txBody>
          <a:bodyPr/>
          <a:lstStyle/>
          <a:p>
            <a:r>
              <a:rPr lang="en-US" dirty="0" smtClean="0"/>
              <a:t>Dynamic Inconsistency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163E6A"/>
                </a:solidFill>
              </a:rPr>
              <a:t>Following </a:t>
            </a:r>
            <a:r>
              <a:rPr lang="en-US" b="1" dirty="0" smtClean="0">
                <a:solidFill>
                  <a:srgbClr val="C00000"/>
                </a:solidFill>
              </a:rPr>
              <a:t>actual loss</a:t>
            </a:r>
          </a:p>
          <a:p>
            <a:pPr lvl="1">
              <a:spcBef>
                <a:spcPts val="600"/>
              </a:spcBef>
              <a:buFontTx/>
              <a:buNone/>
            </a:pPr>
            <a:r>
              <a:rPr lang="en-US" sz="2800" dirty="0" smtClean="0">
                <a:solidFill>
                  <a:srgbClr val="163E6A"/>
                </a:solidFill>
              </a:rPr>
              <a:t>Preference change: </a:t>
            </a:r>
          </a:p>
          <a:p>
            <a:pPr lvl="1">
              <a:spcBef>
                <a:spcPts val="600"/>
              </a:spcBef>
              <a:buFontTx/>
              <a:buNone/>
            </a:pPr>
            <a:r>
              <a:rPr lang="en-US" sz="2800" dirty="0" err="1" smtClean="0">
                <a:solidFill>
                  <a:srgbClr val="163E6A"/>
                </a:solidFill>
              </a:rPr>
              <a:t>Plan_Not</a:t>
            </a:r>
            <a:r>
              <a:rPr lang="en-US" sz="2800" dirty="0" smtClean="0">
                <a:solidFill>
                  <a:srgbClr val="163E6A"/>
                </a:solidFill>
              </a:rPr>
              <a:t> Play </a:t>
            </a:r>
            <a:r>
              <a:rPr lang="en-US" sz="2800" dirty="0" smtClean="0">
                <a:solidFill>
                  <a:srgbClr val="163E6A"/>
                </a:solidFill>
                <a:sym typeface="Wingdings" pitchFamily="2" charset="2"/>
              </a:rPr>
              <a:t> </a:t>
            </a:r>
            <a:r>
              <a:rPr lang="en-US" sz="2800" dirty="0" err="1" smtClean="0">
                <a:solidFill>
                  <a:srgbClr val="163E6A"/>
                </a:solidFill>
                <a:sym typeface="Wingdings" pitchFamily="2" charset="2"/>
              </a:rPr>
              <a:t>Final_Play</a:t>
            </a:r>
            <a:endParaRPr lang="en-US" sz="2800" dirty="0" smtClean="0">
              <a:solidFill>
                <a:srgbClr val="163E6A"/>
              </a:solidFill>
            </a:endParaRP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163E6A"/>
                </a:solidFill>
              </a:rPr>
              <a:t>Following </a:t>
            </a:r>
            <a:r>
              <a:rPr lang="en-US" b="1" dirty="0" smtClean="0">
                <a:solidFill>
                  <a:srgbClr val="C00000"/>
                </a:solidFill>
              </a:rPr>
              <a:t>actual gain</a:t>
            </a:r>
          </a:p>
          <a:p>
            <a:pPr lvl="1">
              <a:spcBef>
                <a:spcPts val="600"/>
              </a:spcBef>
              <a:buFontTx/>
              <a:buNone/>
            </a:pPr>
            <a:r>
              <a:rPr lang="en-US" sz="2800" dirty="0" smtClean="0">
                <a:solidFill>
                  <a:srgbClr val="163E6A"/>
                </a:solidFill>
              </a:rPr>
              <a:t>Preference change: </a:t>
            </a:r>
          </a:p>
          <a:p>
            <a:pPr lvl="1">
              <a:spcBef>
                <a:spcPts val="600"/>
              </a:spcBef>
              <a:buFontTx/>
              <a:buNone/>
            </a:pPr>
            <a:r>
              <a:rPr lang="en-US" sz="2800" dirty="0" err="1" smtClean="0">
                <a:solidFill>
                  <a:srgbClr val="163E6A"/>
                </a:solidFill>
              </a:rPr>
              <a:t>Plan_Play</a:t>
            </a:r>
            <a:r>
              <a:rPr lang="en-US" sz="2800" dirty="0" smtClean="0">
                <a:solidFill>
                  <a:srgbClr val="163E6A"/>
                </a:solidFill>
              </a:rPr>
              <a:t> </a:t>
            </a:r>
            <a:r>
              <a:rPr lang="en-US" sz="2800" dirty="0" smtClean="0">
                <a:solidFill>
                  <a:srgbClr val="163E6A"/>
                </a:solidFill>
                <a:sym typeface="Wingdings" pitchFamily="2" charset="2"/>
              </a:rPr>
              <a:t></a:t>
            </a:r>
            <a:r>
              <a:rPr lang="en-US" sz="2800" dirty="0" smtClean="0">
                <a:solidFill>
                  <a:srgbClr val="163E6A"/>
                </a:solidFill>
              </a:rPr>
              <a:t> </a:t>
            </a:r>
            <a:r>
              <a:rPr lang="en-US" sz="2800" dirty="0" err="1" smtClean="0">
                <a:solidFill>
                  <a:srgbClr val="163E6A"/>
                </a:solidFill>
              </a:rPr>
              <a:t>Final_Not</a:t>
            </a:r>
            <a:r>
              <a:rPr lang="en-US" sz="2800" dirty="0" smtClean="0">
                <a:solidFill>
                  <a:srgbClr val="163E6A"/>
                </a:solidFill>
              </a:rPr>
              <a:t> Play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4572000" y="2514600"/>
            <a:ext cx="22098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5715000" y="4953000"/>
            <a:ext cx="1066800" cy="762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 point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534400" cy="44958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defRPr/>
            </a:pPr>
            <a:r>
              <a:rPr lang="en-US" b="1" i="1" dirty="0" smtClean="0">
                <a:solidFill>
                  <a:srgbClr val="C00000"/>
                </a:solidFill>
              </a:rPr>
              <a:t>Different</a:t>
            </a:r>
            <a:r>
              <a:rPr lang="en-US" b="1" dirty="0" smtClean="0">
                <a:solidFill>
                  <a:srgbClr val="C00000"/>
                </a:solidFill>
              </a:rPr>
              <a:t> utility function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used for plan vs. final</a:t>
            </a:r>
          </a:p>
          <a:p>
            <a:pPr>
              <a:spcBef>
                <a:spcPts val="1200"/>
              </a:spcBef>
              <a:defRPr/>
            </a:pPr>
            <a:r>
              <a:rPr lang="en-US" b="1" dirty="0" smtClean="0">
                <a:solidFill>
                  <a:schemeClr val="tx1">
                    <a:lumMod val="75000"/>
                  </a:schemeClr>
                </a:solidFill>
              </a:rPr>
              <a:t>Plan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U(G) = (.5)u(200)+(.5)u(-100)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U(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nG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) = 0</a:t>
            </a:r>
          </a:p>
          <a:p>
            <a:pPr>
              <a:spcBef>
                <a:spcPts val="1200"/>
              </a:spcBef>
              <a:defRPr/>
            </a:pPr>
            <a:r>
              <a:rPr lang="en-US" b="1" dirty="0" smtClean="0">
                <a:solidFill>
                  <a:schemeClr val="tx1">
                    <a:lumMod val="75000"/>
                  </a:schemeClr>
                </a:solidFill>
              </a:rPr>
              <a:t>Final after Loss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U(G) = (.5)u(200 </a:t>
            </a:r>
            <a:r>
              <a:rPr lang="en-US" dirty="0" smtClean="0">
                <a:solidFill>
                  <a:srgbClr val="FF0000"/>
                </a:solidFill>
              </a:rPr>
              <a:t>–100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) + (.5)u(-100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–100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)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U(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nG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) = u(-100)</a:t>
            </a:r>
          </a:p>
          <a:p>
            <a:pPr>
              <a:spcBef>
                <a:spcPts val="1200"/>
              </a:spcBef>
              <a:defRPr/>
            </a:pPr>
            <a:r>
              <a:rPr lang="en-US" b="1" dirty="0" smtClean="0">
                <a:solidFill>
                  <a:schemeClr val="tx1">
                    <a:lumMod val="75000"/>
                  </a:schemeClr>
                </a:solidFill>
              </a:rPr>
              <a:t>Final after Win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U(G) = (.5)u(200</a:t>
            </a:r>
            <a:r>
              <a:rPr lang="en-US" dirty="0" smtClean="0">
                <a:solidFill>
                  <a:srgbClr val="FF0000"/>
                </a:solidFill>
              </a:rPr>
              <a:t>+200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) + (.5)u(-100</a:t>
            </a:r>
            <a:r>
              <a:rPr lang="en-US" dirty="0" smtClean="0">
                <a:solidFill>
                  <a:srgbClr val="FF0000"/>
                </a:solidFill>
              </a:rPr>
              <a:t>+200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)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U(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nG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) = u(200)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Daniel Bernoulli (1738)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Introduce the Expected utility model to explain the St. Petersburg Paradox</a:t>
            </a:r>
          </a:p>
          <a:p>
            <a:r>
              <a:rPr lang="en-US" sz="2400" dirty="0" smtClean="0"/>
              <a:t>Initially proposed that Utility of money is a log function of money </a:t>
            </a:r>
            <a:r>
              <a:rPr lang="en-US" sz="2400" i="1" dirty="0" smtClean="0"/>
              <a:t>U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)=</a:t>
            </a:r>
            <a:r>
              <a:rPr lang="en-US" sz="2400" i="1" dirty="0" smtClean="0"/>
              <a:t>log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More recently researchers often assume utility of money is a power function of money </a:t>
            </a:r>
            <a:r>
              <a:rPr lang="en-US" sz="2400" i="1" dirty="0" smtClean="0"/>
              <a:t>U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= </a:t>
            </a:r>
            <a:r>
              <a:rPr lang="en-US" sz="2400" i="1" dirty="0" err="1" smtClean="0"/>
              <a:t>x</a:t>
            </a:r>
            <a:r>
              <a:rPr lang="en-US" sz="2400" i="1" baseline="30000" dirty="0" err="1" smtClean="0"/>
              <a:t>a</a:t>
            </a:r>
            <a:r>
              <a:rPr lang="en-US" sz="2400" dirty="0" smtClean="0"/>
              <a:t>  </a:t>
            </a:r>
          </a:p>
          <a:p>
            <a:pPr marL="457200" lvl="1" indent="0">
              <a:buNone/>
            </a:pPr>
            <a:r>
              <a:rPr lang="en-US" dirty="0" smtClean="0"/>
              <a:t>a &lt; 1 risk averse  (increasing negative acceleration)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a =1  risk neutral (increasing zero acceleration)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a &gt; 1 risk seeking (increasing positive acceleration)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93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Allais (1953) Paradoxes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also </a:t>
            </a:r>
            <a:r>
              <a:rPr lang="en-US" dirty="0" err="1" smtClean="0"/>
              <a:t>Kahneman</a:t>
            </a:r>
            <a:r>
              <a:rPr lang="en-US" dirty="0" smtClean="0"/>
              <a:t> and </a:t>
            </a:r>
            <a:r>
              <a:rPr lang="en-US" dirty="0" err="1" smtClean="0"/>
              <a:t>Tversky</a:t>
            </a:r>
            <a:r>
              <a:rPr lang="en-US" dirty="0" smtClean="0"/>
              <a:t> (1979)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606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dirty="0" smtClean="0"/>
              <a:t>Common Ratio Effect 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2209800" y="1371600"/>
            <a:ext cx="39735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/>
              <a:t>(Allais, </a:t>
            </a:r>
            <a:r>
              <a:rPr lang="en-US" dirty="0" err="1"/>
              <a:t>Kahneman</a:t>
            </a:r>
            <a:r>
              <a:rPr lang="en-US" dirty="0"/>
              <a:t> &amp; </a:t>
            </a:r>
            <a:r>
              <a:rPr lang="en-US" dirty="0" err="1"/>
              <a:t>Tversky</a:t>
            </a:r>
            <a:r>
              <a:rPr lang="en-US" dirty="0"/>
              <a:t>)</a:t>
            </a: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295400" y="3352800"/>
            <a:ext cx="2819400" cy="2286000"/>
            <a:chOff x="816" y="2112"/>
            <a:chExt cx="1776" cy="1440"/>
          </a:xfrm>
        </p:grpSpPr>
        <p:sp>
          <p:nvSpPr>
            <p:cNvPr id="45095" name="Rectangle 7"/>
            <p:cNvSpPr>
              <a:spLocks noChangeArrowheads="1"/>
            </p:cNvSpPr>
            <p:nvPr/>
          </p:nvSpPr>
          <p:spPr bwMode="auto">
            <a:xfrm>
              <a:off x="864" y="2784"/>
              <a:ext cx="192" cy="288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5096" name="Line 8"/>
            <p:cNvSpPr>
              <a:spLocks noChangeShapeType="1"/>
            </p:cNvSpPr>
            <p:nvPr/>
          </p:nvSpPr>
          <p:spPr bwMode="auto">
            <a:xfrm flipV="1">
              <a:off x="1056" y="2544"/>
              <a:ext cx="432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5097" name="Line 9"/>
            <p:cNvSpPr>
              <a:spLocks noChangeShapeType="1"/>
            </p:cNvSpPr>
            <p:nvPr/>
          </p:nvSpPr>
          <p:spPr bwMode="auto">
            <a:xfrm>
              <a:off x="1056" y="2928"/>
              <a:ext cx="432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5098" name="Oval 10"/>
            <p:cNvSpPr>
              <a:spLocks noChangeArrowheads="1"/>
            </p:cNvSpPr>
            <p:nvPr/>
          </p:nvSpPr>
          <p:spPr bwMode="auto">
            <a:xfrm>
              <a:off x="1488" y="2352"/>
              <a:ext cx="240" cy="288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5099" name="Oval 11"/>
            <p:cNvSpPr>
              <a:spLocks noChangeArrowheads="1"/>
            </p:cNvSpPr>
            <p:nvPr/>
          </p:nvSpPr>
          <p:spPr bwMode="auto">
            <a:xfrm>
              <a:off x="1488" y="3024"/>
              <a:ext cx="240" cy="288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5100" name="Line 13"/>
            <p:cNvSpPr>
              <a:spLocks noChangeShapeType="1"/>
            </p:cNvSpPr>
            <p:nvPr/>
          </p:nvSpPr>
          <p:spPr bwMode="auto">
            <a:xfrm flipV="1">
              <a:off x="1728" y="2256"/>
              <a:ext cx="432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5101" name="Line 14"/>
            <p:cNvSpPr>
              <a:spLocks noChangeShapeType="1"/>
            </p:cNvSpPr>
            <p:nvPr/>
          </p:nvSpPr>
          <p:spPr bwMode="auto">
            <a:xfrm>
              <a:off x="1728" y="2496"/>
              <a:ext cx="43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5102" name="Line 15"/>
            <p:cNvSpPr>
              <a:spLocks noChangeShapeType="1"/>
            </p:cNvSpPr>
            <p:nvPr/>
          </p:nvSpPr>
          <p:spPr bwMode="auto">
            <a:xfrm flipV="1">
              <a:off x="1728" y="2976"/>
              <a:ext cx="432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5103" name="Line 16"/>
            <p:cNvSpPr>
              <a:spLocks noChangeShapeType="1"/>
            </p:cNvSpPr>
            <p:nvPr/>
          </p:nvSpPr>
          <p:spPr bwMode="auto">
            <a:xfrm>
              <a:off x="1728" y="3168"/>
              <a:ext cx="432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5104" name="Text Box 19"/>
            <p:cNvSpPr txBox="1">
              <a:spLocks noChangeArrowheads="1"/>
            </p:cNvSpPr>
            <p:nvPr/>
          </p:nvSpPr>
          <p:spPr bwMode="auto">
            <a:xfrm>
              <a:off x="1920" y="211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5M</a:t>
              </a:r>
            </a:p>
          </p:txBody>
        </p:sp>
        <p:sp>
          <p:nvSpPr>
            <p:cNvPr id="45105" name="Text Box 20"/>
            <p:cNvSpPr txBox="1">
              <a:spLocks noChangeArrowheads="1"/>
            </p:cNvSpPr>
            <p:nvPr/>
          </p:nvSpPr>
          <p:spPr bwMode="auto">
            <a:xfrm>
              <a:off x="1920" y="249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0M</a:t>
              </a:r>
            </a:p>
          </p:txBody>
        </p:sp>
        <p:sp>
          <p:nvSpPr>
            <p:cNvPr id="45106" name="Text Box 21"/>
            <p:cNvSpPr txBox="1">
              <a:spLocks noChangeArrowheads="1"/>
            </p:cNvSpPr>
            <p:nvPr/>
          </p:nvSpPr>
          <p:spPr bwMode="auto">
            <a:xfrm>
              <a:off x="1536" y="211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.80</a:t>
              </a:r>
            </a:p>
          </p:txBody>
        </p:sp>
        <p:sp>
          <p:nvSpPr>
            <p:cNvPr id="45107" name="Text Box 24"/>
            <p:cNvSpPr txBox="1">
              <a:spLocks noChangeArrowheads="1"/>
            </p:cNvSpPr>
            <p:nvPr/>
          </p:nvSpPr>
          <p:spPr bwMode="auto">
            <a:xfrm>
              <a:off x="1536" y="2544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dirty="0"/>
                <a:t>.20</a:t>
              </a:r>
            </a:p>
          </p:txBody>
        </p:sp>
        <p:sp>
          <p:nvSpPr>
            <p:cNvPr id="45108" name="Text Box 26"/>
            <p:cNvSpPr txBox="1">
              <a:spLocks noChangeArrowheads="1"/>
            </p:cNvSpPr>
            <p:nvPr/>
          </p:nvSpPr>
          <p:spPr bwMode="auto">
            <a:xfrm>
              <a:off x="1488" y="288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1</a:t>
              </a:r>
            </a:p>
          </p:txBody>
        </p:sp>
        <p:sp>
          <p:nvSpPr>
            <p:cNvPr id="45109" name="Text Box 27"/>
            <p:cNvSpPr txBox="1">
              <a:spLocks noChangeArrowheads="1"/>
            </p:cNvSpPr>
            <p:nvPr/>
          </p:nvSpPr>
          <p:spPr bwMode="auto">
            <a:xfrm>
              <a:off x="1488" y="3264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0</a:t>
              </a:r>
            </a:p>
          </p:txBody>
        </p:sp>
        <p:sp>
          <p:nvSpPr>
            <p:cNvPr id="45110" name="Text Box 28"/>
            <p:cNvSpPr txBox="1">
              <a:spLocks noChangeArrowheads="1"/>
            </p:cNvSpPr>
            <p:nvPr/>
          </p:nvSpPr>
          <p:spPr bwMode="auto">
            <a:xfrm>
              <a:off x="1920" y="283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3M</a:t>
              </a:r>
            </a:p>
          </p:txBody>
        </p:sp>
        <p:sp>
          <p:nvSpPr>
            <p:cNvPr id="45111" name="Text Box 29"/>
            <p:cNvSpPr txBox="1">
              <a:spLocks noChangeArrowheads="1"/>
            </p:cNvSpPr>
            <p:nvPr/>
          </p:nvSpPr>
          <p:spPr bwMode="auto">
            <a:xfrm>
              <a:off x="1920" y="3264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0M</a:t>
              </a:r>
            </a:p>
          </p:txBody>
        </p:sp>
        <p:sp>
          <p:nvSpPr>
            <p:cNvPr id="45112" name="Text Box 49"/>
            <p:cNvSpPr txBox="1">
              <a:spLocks noChangeArrowheads="1"/>
            </p:cNvSpPr>
            <p:nvPr/>
          </p:nvSpPr>
          <p:spPr bwMode="auto">
            <a:xfrm>
              <a:off x="816" y="240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A</a:t>
              </a:r>
            </a:p>
          </p:txBody>
        </p:sp>
        <p:sp>
          <p:nvSpPr>
            <p:cNvPr id="45113" name="Text Box 50"/>
            <p:cNvSpPr txBox="1">
              <a:spLocks noChangeArrowheads="1"/>
            </p:cNvSpPr>
            <p:nvPr/>
          </p:nvSpPr>
          <p:spPr bwMode="auto">
            <a:xfrm>
              <a:off x="816" y="3168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B</a:t>
              </a:r>
            </a:p>
          </p:txBody>
        </p:sp>
      </p:grp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5715000" y="3124200"/>
            <a:ext cx="2819400" cy="2286000"/>
            <a:chOff x="3072" y="2064"/>
            <a:chExt cx="1776" cy="1440"/>
          </a:xfrm>
        </p:grpSpPr>
        <p:sp>
          <p:nvSpPr>
            <p:cNvPr id="45076" name="Rectangle 32"/>
            <p:cNvSpPr>
              <a:spLocks noChangeArrowheads="1"/>
            </p:cNvSpPr>
            <p:nvPr/>
          </p:nvSpPr>
          <p:spPr bwMode="auto">
            <a:xfrm>
              <a:off x="3120" y="2736"/>
              <a:ext cx="192" cy="288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5077" name="Line 33"/>
            <p:cNvSpPr>
              <a:spLocks noChangeShapeType="1"/>
            </p:cNvSpPr>
            <p:nvPr/>
          </p:nvSpPr>
          <p:spPr bwMode="auto">
            <a:xfrm flipV="1">
              <a:off x="3312" y="2496"/>
              <a:ext cx="432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5078" name="Line 34"/>
            <p:cNvSpPr>
              <a:spLocks noChangeShapeType="1"/>
            </p:cNvSpPr>
            <p:nvPr/>
          </p:nvSpPr>
          <p:spPr bwMode="auto">
            <a:xfrm>
              <a:off x="3312" y="2880"/>
              <a:ext cx="432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5079" name="Oval 35"/>
            <p:cNvSpPr>
              <a:spLocks noChangeArrowheads="1"/>
            </p:cNvSpPr>
            <p:nvPr/>
          </p:nvSpPr>
          <p:spPr bwMode="auto">
            <a:xfrm>
              <a:off x="3744" y="2304"/>
              <a:ext cx="240" cy="288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5080" name="Oval 36"/>
            <p:cNvSpPr>
              <a:spLocks noChangeArrowheads="1"/>
            </p:cNvSpPr>
            <p:nvPr/>
          </p:nvSpPr>
          <p:spPr bwMode="auto">
            <a:xfrm>
              <a:off x="3744" y="2976"/>
              <a:ext cx="240" cy="288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5081" name="Line 37"/>
            <p:cNvSpPr>
              <a:spLocks noChangeShapeType="1"/>
            </p:cNvSpPr>
            <p:nvPr/>
          </p:nvSpPr>
          <p:spPr bwMode="auto">
            <a:xfrm flipV="1">
              <a:off x="3984" y="2208"/>
              <a:ext cx="432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5082" name="Line 38"/>
            <p:cNvSpPr>
              <a:spLocks noChangeShapeType="1"/>
            </p:cNvSpPr>
            <p:nvPr/>
          </p:nvSpPr>
          <p:spPr bwMode="auto">
            <a:xfrm>
              <a:off x="3984" y="2448"/>
              <a:ext cx="43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5083" name="Line 39"/>
            <p:cNvSpPr>
              <a:spLocks noChangeShapeType="1"/>
            </p:cNvSpPr>
            <p:nvPr/>
          </p:nvSpPr>
          <p:spPr bwMode="auto">
            <a:xfrm flipV="1">
              <a:off x="3984" y="2928"/>
              <a:ext cx="432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5084" name="Line 40"/>
            <p:cNvSpPr>
              <a:spLocks noChangeShapeType="1"/>
            </p:cNvSpPr>
            <p:nvPr/>
          </p:nvSpPr>
          <p:spPr bwMode="auto">
            <a:xfrm>
              <a:off x="3984" y="3120"/>
              <a:ext cx="432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5085" name="Text Box 41"/>
            <p:cNvSpPr txBox="1">
              <a:spLocks noChangeArrowheads="1"/>
            </p:cNvSpPr>
            <p:nvPr/>
          </p:nvSpPr>
          <p:spPr bwMode="auto">
            <a:xfrm>
              <a:off x="4176" y="2064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5M</a:t>
              </a:r>
            </a:p>
          </p:txBody>
        </p:sp>
        <p:sp>
          <p:nvSpPr>
            <p:cNvPr id="45086" name="Text Box 42"/>
            <p:cNvSpPr txBox="1">
              <a:spLocks noChangeArrowheads="1"/>
            </p:cNvSpPr>
            <p:nvPr/>
          </p:nvSpPr>
          <p:spPr bwMode="auto">
            <a:xfrm>
              <a:off x="4176" y="2448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0M</a:t>
              </a:r>
            </a:p>
          </p:txBody>
        </p:sp>
        <p:sp>
          <p:nvSpPr>
            <p:cNvPr id="45087" name="Text Box 43"/>
            <p:cNvSpPr txBox="1">
              <a:spLocks noChangeArrowheads="1"/>
            </p:cNvSpPr>
            <p:nvPr/>
          </p:nvSpPr>
          <p:spPr bwMode="auto">
            <a:xfrm>
              <a:off x="3792" y="2064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.16</a:t>
              </a:r>
            </a:p>
          </p:txBody>
        </p:sp>
        <p:sp>
          <p:nvSpPr>
            <p:cNvPr id="45088" name="Text Box 44"/>
            <p:cNvSpPr txBox="1">
              <a:spLocks noChangeArrowheads="1"/>
            </p:cNvSpPr>
            <p:nvPr/>
          </p:nvSpPr>
          <p:spPr bwMode="auto">
            <a:xfrm>
              <a:off x="3792" y="249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.84</a:t>
              </a:r>
            </a:p>
          </p:txBody>
        </p:sp>
        <p:sp>
          <p:nvSpPr>
            <p:cNvPr id="45089" name="Text Box 45"/>
            <p:cNvSpPr txBox="1">
              <a:spLocks noChangeArrowheads="1"/>
            </p:cNvSpPr>
            <p:nvPr/>
          </p:nvSpPr>
          <p:spPr bwMode="auto">
            <a:xfrm>
              <a:off x="3648" y="2784"/>
              <a:ext cx="864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.20</a:t>
              </a:r>
            </a:p>
          </p:txBody>
        </p:sp>
        <p:sp>
          <p:nvSpPr>
            <p:cNvPr id="45090" name="Text Box 46"/>
            <p:cNvSpPr txBox="1">
              <a:spLocks noChangeArrowheads="1"/>
            </p:cNvSpPr>
            <p:nvPr/>
          </p:nvSpPr>
          <p:spPr bwMode="auto">
            <a:xfrm>
              <a:off x="3600" y="3216"/>
              <a:ext cx="81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.80</a:t>
              </a:r>
            </a:p>
          </p:txBody>
        </p:sp>
        <p:sp>
          <p:nvSpPr>
            <p:cNvPr id="45091" name="Text Box 47"/>
            <p:cNvSpPr txBox="1">
              <a:spLocks noChangeArrowheads="1"/>
            </p:cNvSpPr>
            <p:nvPr/>
          </p:nvSpPr>
          <p:spPr bwMode="auto">
            <a:xfrm>
              <a:off x="4176" y="2784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3M</a:t>
              </a:r>
            </a:p>
          </p:txBody>
        </p:sp>
        <p:sp>
          <p:nvSpPr>
            <p:cNvPr id="45092" name="Text Box 48"/>
            <p:cNvSpPr txBox="1">
              <a:spLocks noChangeArrowheads="1"/>
            </p:cNvSpPr>
            <p:nvPr/>
          </p:nvSpPr>
          <p:spPr bwMode="auto">
            <a:xfrm>
              <a:off x="4176" y="321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0M</a:t>
              </a:r>
            </a:p>
          </p:txBody>
        </p:sp>
        <p:sp>
          <p:nvSpPr>
            <p:cNvPr id="45093" name="Text Box 51"/>
            <p:cNvSpPr txBox="1">
              <a:spLocks noChangeArrowheads="1"/>
            </p:cNvSpPr>
            <p:nvPr/>
          </p:nvSpPr>
          <p:spPr bwMode="auto">
            <a:xfrm>
              <a:off x="3072" y="240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A’</a:t>
              </a:r>
            </a:p>
          </p:txBody>
        </p:sp>
        <p:sp>
          <p:nvSpPr>
            <p:cNvPr id="45094" name="Text Box 52"/>
            <p:cNvSpPr txBox="1">
              <a:spLocks noChangeArrowheads="1"/>
            </p:cNvSpPr>
            <p:nvPr/>
          </p:nvSpPr>
          <p:spPr bwMode="auto">
            <a:xfrm>
              <a:off x="3120" y="307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B’</a:t>
              </a:r>
            </a:p>
          </p:txBody>
        </p:sp>
      </p:grpSp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4038600" y="4191000"/>
            <a:ext cx="2590800" cy="2667000"/>
            <a:chOff x="960" y="2304"/>
            <a:chExt cx="1632" cy="1680"/>
          </a:xfrm>
        </p:grpSpPr>
        <p:sp>
          <p:nvSpPr>
            <p:cNvPr id="45063" name="Rectangle 70"/>
            <p:cNvSpPr>
              <a:spLocks noChangeArrowheads="1"/>
            </p:cNvSpPr>
            <p:nvPr/>
          </p:nvSpPr>
          <p:spPr bwMode="auto">
            <a:xfrm>
              <a:off x="1728" y="2736"/>
              <a:ext cx="192" cy="288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5064" name="Line 71"/>
            <p:cNvSpPr>
              <a:spLocks noChangeShapeType="1"/>
            </p:cNvSpPr>
            <p:nvPr/>
          </p:nvSpPr>
          <p:spPr bwMode="auto">
            <a:xfrm flipV="1">
              <a:off x="1920" y="2496"/>
              <a:ext cx="432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5065" name="Line 72"/>
            <p:cNvSpPr>
              <a:spLocks noChangeShapeType="1"/>
            </p:cNvSpPr>
            <p:nvPr/>
          </p:nvSpPr>
          <p:spPr bwMode="auto">
            <a:xfrm>
              <a:off x="1920" y="2880"/>
              <a:ext cx="432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5066" name="Oval 73"/>
            <p:cNvSpPr>
              <a:spLocks noChangeArrowheads="1"/>
            </p:cNvSpPr>
            <p:nvPr/>
          </p:nvSpPr>
          <p:spPr bwMode="auto">
            <a:xfrm>
              <a:off x="2352" y="2304"/>
              <a:ext cx="240" cy="288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5067" name="Oval 74"/>
            <p:cNvSpPr>
              <a:spLocks noChangeArrowheads="1"/>
            </p:cNvSpPr>
            <p:nvPr/>
          </p:nvSpPr>
          <p:spPr bwMode="auto">
            <a:xfrm>
              <a:off x="2352" y="2976"/>
              <a:ext cx="240" cy="288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5068" name="Text Box 75"/>
            <p:cNvSpPr txBox="1">
              <a:spLocks noChangeArrowheads="1"/>
            </p:cNvSpPr>
            <p:nvPr/>
          </p:nvSpPr>
          <p:spPr bwMode="auto">
            <a:xfrm>
              <a:off x="1680" y="235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A</a:t>
              </a:r>
            </a:p>
          </p:txBody>
        </p:sp>
        <p:sp>
          <p:nvSpPr>
            <p:cNvPr id="45069" name="Text Box 76"/>
            <p:cNvSpPr txBox="1">
              <a:spLocks noChangeArrowheads="1"/>
            </p:cNvSpPr>
            <p:nvPr/>
          </p:nvSpPr>
          <p:spPr bwMode="auto">
            <a:xfrm>
              <a:off x="1680" y="312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dirty="0"/>
                <a:t>B</a:t>
              </a:r>
            </a:p>
          </p:txBody>
        </p:sp>
        <p:sp>
          <p:nvSpPr>
            <p:cNvPr id="45070" name="Line 77"/>
            <p:cNvSpPr>
              <a:spLocks noChangeShapeType="1"/>
            </p:cNvSpPr>
            <p:nvPr/>
          </p:nvSpPr>
          <p:spPr bwMode="auto">
            <a:xfrm flipH="1">
              <a:off x="1200" y="2880"/>
              <a:ext cx="528" cy="5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5071" name="Oval 78"/>
            <p:cNvSpPr>
              <a:spLocks noChangeArrowheads="1"/>
            </p:cNvSpPr>
            <p:nvPr/>
          </p:nvSpPr>
          <p:spPr bwMode="auto">
            <a:xfrm>
              <a:off x="960" y="3312"/>
              <a:ext cx="240" cy="288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5072" name="Line 79"/>
            <p:cNvSpPr>
              <a:spLocks noChangeShapeType="1"/>
            </p:cNvSpPr>
            <p:nvPr/>
          </p:nvSpPr>
          <p:spPr bwMode="auto">
            <a:xfrm>
              <a:off x="1200" y="3408"/>
              <a:ext cx="816" cy="3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5073" name="Text Box 80"/>
            <p:cNvSpPr txBox="1">
              <a:spLocks noChangeArrowheads="1"/>
            </p:cNvSpPr>
            <p:nvPr/>
          </p:nvSpPr>
          <p:spPr bwMode="auto">
            <a:xfrm>
              <a:off x="1776" y="369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0</a:t>
              </a:r>
            </a:p>
          </p:txBody>
        </p:sp>
        <p:sp>
          <p:nvSpPr>
            <p:cNvPr id="45074" name="Text Box 81"/>
            <p:cNvSpPr txBox="1">
              <a:spLocks noChangeArrowheads="1"/>
            </p:cNvSpPr>
            <p:nvPr/>
          </p:nvSpPr>
          <p:spPr bwMode="auto">
            <a:xfrm>
              <a:off x="1200" y="360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.80</a:t>
              </a:r>
            </a:p>
          </p:txBody>
        </p:sp>
        <p:sp>
          <p:nvSpPr>
            <p:cNvPr id="45075" name="Text Box 82"/>
            <p:cNvSpPr txBox="1">
              <a:spLocks noChangeArrowheads="1"/>
            </p:cNvSpPr>
            <p:nvPr/>
          </p:nvSpPr>
          <p:spPr bwMode="auto">
            <a:xfrm>
              <a:off x="960" y="2928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.20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Common Consequence Effect 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2209800" y="1524000"/>
            <a:ext cx="39735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/>
              <a:t>(Allais, </a:t>
            </a:r>
            <a:r>
              <a:rPr lang="en-US" dirty="0" err="1"/>
              <a:t>Kahneman</a:t>
            </a:r>
            <a:r>
              <a:rPr lang="en-US" dirty="0"/>
              <a:t> &amp; </a:t>
            </a:r>
            <a:r>
              <a:rPr lang="en-US" dirty="0" err="1"/>
              <a:t>Tversky</a:t>
            </a:r>
            <a:r>
              <a:rPr lang="en-US" dirty="0"/>
              <a:t>)</a:t>
            </a:r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685800" y="2971800"/>
            <a:ext cx="2819400" cy="2667000"/>
            <a:chOff x="816" y="1872"/>
            <a:chExt cx="1776" cy="1680"/>
          </a:xfrm>
        </p:grpSpPr>
        <p:sp>
          <p:nvSpPr>
            <p:cNvPr id="46157" name="Text Box 24"/>
            <p:cNvSpPr txBox="1">
              <a:spLocks noChangeArrowheads="1"/>
            </p:cNvSpPr>
            <p:nvPr/>
          </p:nvSpPr>
          <p:spPr bwMode="auto">
            <a:xfrm>
              <a:off x="816" y="240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A</a:t>
              </a:r>
            </a:p>
          </p:txBody>
        </p:sp>
        <p:sp>
          <p:nvSpPr>
            <p:cNvPr id="46158" name="Text Box 25"/>
            <p:cNvSpPr txBox="1">
              <a:spLocks noChangeArrowheads="1"/>
            </p:cNvSpPr>
            <p:nvPr/>
          </p:nvSpPr>
          <p:spPr bwMode="auto">
            <a:xfrm>
              <a:off x="816" y="3168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B</a:t>
              </a:r>
            </a:p>
          </p:txBody>
        </p:sp>
        <p:sp>
          <p:nvSpPr>
            <p:cNvPr id="46159" name="Rectangle 7"/>
            <p:cNvSpPr>
              <a:spLocks noChangeArrowheads="1"/>
            </p:cNvSpPr>
            <p:nvPr/>
          </p:nvSpPr>
          <p:spPr bwMode="auto">
            <a:xfrm>
              <a:off x="864" y="2784"/>
              <a:ext cx="192" cy="288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6160" name="Line 8"/>
            <p:cNvSpPr>
              <a:spLocks noChangeShapeType="1"/>
            </p:cNvSpPr>
            <p:nvPr/>
          </p:nvSpPr>
          <p:spPr bwMode="auto">
            <a:xfrm flipV="1">
              <a:off x="1056" y="2544"/>
              <a:ext cx="432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161" name="Line 9"/>
            <p:cNvSpPr>
              <a:spLocks noChangeShapeType="1"/>
            </p:cNvSpPr>
            <p:nvPr/>
          </p:nvSpPr>
          <p:spPr bwMode="auto">
            <a:xfrm>
              <a:off x="1056" y="2928"/>
              <a:ext cx="432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162" name="Oval 10"/>
            <p:cNvSpPr>
              <a:spLocks noChangeArrowheads="1"/>
            </p:cNvSpPr>
            <p:nvPr/>
          </p:nvSpPr>
          <p:spPr bwMode="auto">
            <a:xfrm>
              <a:off x="1488" y="2352"/>
              <a:ext cx="240" cy="288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6163" name="Oval 11"/>
            <p:cNvSpPr>
              <a:spLocks noChangeArrowheads="1"/>
            </p:cNvSpPr>
            <p:nvPr/>
          </p:nvSpPr>
          <p:spPr bwMode="auto">
            <a:xfrm>
              <a:off x="1488" y="3024"/>
              <a:ext cx="240" cy="288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6164" name="Line 12"/>
            <p:cNvSpPr>
              <a:spLocks noChangeShapeType="1"/>
            </p:cNvSpPr>
            <p:nvPr/>
          </p:nvSpPr>
          <p:spPr bwMode="auto">
            <a:xfrm flipV="1">
              <a:off x="1728" y="2016"/>
              <a:ext cx="288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165" name="Line 13"/>
            <p:cNvSpPr>
              <a:spLocks noChangeShapeType="1"/>
            </p:cNvSpPr>
            <p:nvPr/>
          </p:nvSpPr>
          <p:spPr bwMode="auto">
            <a:xfrm>
              <a:off x="1728" y="2496"/>
              <a:ext cx="43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166" name="Line 14"/>
            <p:cNvSpPr>
              <a:spLocks noChangeShapeType="1"/>
            </p:cNvSpPr>
            <p:nvPr/>
          </p:nvSpPr>
          <p:spPr bwMode="auto">
            <a:xfrm flipV="1">
              <a:off x="1728" y="2976"/>
              <a:ext cx="432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167" name="Line 15"/>
            <p:cNvSpPr>
              <a:spLocks noChangeShapeType="1"/>
            </p:cNvSpPr>
            <p:nvPr/>
          </p:nvSpPr>
          <p:spPr bwMode="auto">
            <a:xfrm>
              <a:off x="1728" y="3168"/>
              <a:ext cx="432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168" name="Text Box 16"/>
            <p:cNvSpPr txBox="1">
              <a:spLocks noChangeArrowheads="1"/>
            </p:cNvSpPr>
            <p:nvPr/>
          </p:nvSpPr>
          <p:spPr bwMode="auto">
            <a:xfrm>
              <a:off x="1824" y="187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1M</a:t>
              </a:r>
            </a:p>
          </p:txBody>
        </p:sp>
        <p:sp>
          <p:nvSpPr>
            <p:cNvPr id="46169" name="Text Box 17"/>
            <p:cNvSpPr txBox="1">
              <a:spLocks noChangeArrowheads="1"/>
            </p:cNvSpPr>
            <p:nvPr/>
          </p:nvSpPr>
          <p:spPr bwMode="auto">
            <a:xfrm>
              <a:off x="1920" y="249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0</a:t>
              </a:r>
            </a:p>
          </p:txBody>
        </p:sp>
        <p:sp>
          <p:nvSpPr>
            <p:cNvPr id="46170" name="Text Box 18"/>
            <p:cNvSpPr txBox="1">
              <a:spLocks noChangeArrowheads="1"/>
            </p:cNvSpPr>
            <p:nvPr/>
          </p:nvSpPr>
          <p:spPr bwMode="auto">
            <a:xfrm>
              <a:off x="1296" y="201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.89</a:t>
              </a:r>
            </a:p>
          </p:txBody>
        </p:sp>
        <p:sp>
          <p:nvSpPr>
            <p:cNvPr id="46171" name="Text Box 19"/>
            <p:cNvSpPr txBox="1">
              <a:spLocks noChangeArrowheads="1"/>
            </p:cNvSpPr>
            <p:nvPr/>
          </p:nvSpPr>
          <p:spPr bwMode="auto">
            <a:xfrm>
              <a:off x="1536" y="2544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.01</a:t>
              </a:r>
            </a:p>
          </p:txBody>
        </p:sp>
        <p:sp>
          <p:nvSpPr>
            <p:cNvPr id="46172" name="Text Box 20"/>
            <p:cNvSpPr txBox="1">
              <a:spLocks noChangeArrowheads="1"/>
            </p:cNvSpPr>
            <p:nvPr/>
          </p:nvSpPr>
          <p:spPr bwMode="auto">
            <a:xfrm>
              <a:off x="1488" y="288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1</a:t>
              </a:r>
            </a:p>
          </p:txBody>
        </p:sp>
        <p:sp>
          <p:nvSpPr>
            <p:cNvPr id="46173" name="Text Box 21"/>
            <p:cNvSpPr txBox="1">
              <a:spLocks noChangeArrowheads="1"/>
            </p:cNvSpPr>
            <p:nvPr/>
          </p:nvSpPr>
          <p:spPr bwMode="auto">
            <a:xfrm>
              <a:off x="1488" y="3264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0</a:t>
              </a:r>
            </a:p>
          </p:txBody>
        </p:sp>
        <p:sp>
          <p:nvSpPr>
            <p:cNvPr id="46174" name="Text Box 22"/>
            <p:cNvSpPr txBox="1">
              <a:spLocks noChangeArrowheads="1"/>
            </p:cNvSpPr>
            <p:nvPr/>
          </p:nvSpPr>
          <p:spPr bwMode="auto">
            <a:xfrm>
              <a:off x="1920" y="283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1M</a:t>
              </a:r>
            </a:p>
          </p:txBody>
        </p:sp>
        <p:sp>
          <p:nvSpPr>
            <p:cNvPr id="46175" name="Text Box 23"/>
            <p:cNvSpPr txBox="1">
              <a:spLocks noChangeArrowheads="1"/>
            </p:cNvSpPr>
            <p:nvPr/>
          </p:nvSpPr>
          <p:spPr bwMode="auto">
            <a:xfrm>
              <a:off x="1920" y="3264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0</a:t>
              </a:r>
            </a:p>
          </p:txBody>
        </p:sp>
        <p:sp>
          <p:nvSpPr>
            <p:cNvPr id="46176" name="Line 27"/>
            <p:cNvSpPr>
              <a:spLocks noChangeShapeType="1"/>
            </p:cNvSpPr>
            <p:nvPr/>
          </p:nvSpPr>
          <p:spPr bwMode="auto">
            <a:xfrm flipV="1">
              <a:off x="1728" y="2352"/>
              <a:ext cx="43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177" name="Text Box 28"/>
            <p:cNvSpPr txBox="1">
              <a:spLocks noChangeArrowheads="1"/>
            </p:cNvSpPr>
            <p:nvPr/>
          </p:nvSpPr>
          <p:spPr bwMode="auto">
            <a:xfrm>
              <a:off x="1536" y="2208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.10</a:t>
              </a:r>
            </a:p>
          </p:txBody>
        </p:sp>
        <p:sp>
          <p:nvSpPr>
            <p:cNvPr id="46178" name="Text Box 29"/>
            <p:cNvSpPr txBox="1">
              <a:spLocks noChangeArrowheads="1"/>
            </p:cNvSpPr>
            <p:nvPr/>
          </p:nvSpPr>
          <p:spPr bwMode="auto">
            <a:xfrm>
              <a:off x="1920" y="216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5M</a:t>
              </a:r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5486400" y="3124200"/>
            <a:ext cx="2819400" cy="2286000"/>
            <a:chOff x="3168" y="1968"/>
            <a:chExt cx="1776" cy="1440"/>
          </a:xfrm>
        </p:grpSpPr>
        <p:sp>
          <p:nvSpPr>
            <p:cNvPr id="46138" name="Rectangle 31"/>
            <p:cNvSpPr>
              <a:spLocks noChangeArrowheads="1"/>
            </p:cNvSpPr>
            <p:nvPr/>
          </p:nvSpPr>
          <p:spPr bwMode="auto">
            <a:xfrm>
              <a:off x="3216" y="2640"/>
              <a:ext cx="192" cy="288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6139" name="Line 32"/>
            <p:cNvSpPr>
              <a:spLocks noChangeShapeType="1"/>
            </p:cNvSpPr>
            <p:nvPr/>
          </p:nvSpPr>
          <p:spPr bwMode="auto">
            <a:xfrm flipV="1">
              <a:off x="3408" y="2400"/>
              <a:ext cx="432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140" name="Line 33"/>
            <p:cNvSpPr>
              <a:spLocks noChangeShapeType="1"/>
            </p:cNvSpPr>
            <p:nvPr/>
          </p:nvSpPr>
          <p:spPr bwMode="auto">
            <a:xfrm>
              <a:off x="3408" y="2784"/>
              <a:ext cx="432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141" name="Oval 34"/>
            <p:cNvSpPr>
              <a:spLocks noChangeArrowheads="1"/>
            </p:cNvSpPr>
            <p:nvPr/>
          </p:nvSpPr>
          <p:spPr bwMode="auto">
            <a:xfrm>
              <a:off x="3840" y="2208"/>
              <a:ext cx="240" cy="288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6142" name="Oval 35"/>
            <p:cNvSpPr>
              <a:spLocks noChangeArrowheads="1"/>
            </p:cNvSpPr>
            <p:nvPr/>
          </p:nvSpPr>
          <p:spPr bwMode="auto">
            <a:xfrm>
              <a:off x="3840" y="2880"/>
              <a:ext cx="240" cy="288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6143" name="Line 36"/>
            <p:cNvSpPr>
              <a:spLocks noChangeShapeType="1"/>
            </p:cNvSpPr>
            <p:nvPr/>
          </p:nvSpPr>
          <p:spPr bwMode="auto">
            <a:xfrm flipV="1">
              <a:off x="4080" y="2112"/>
              <a:ext cx="432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144" name="Line 37"/>
            <p:cNvSpPr>
              <a:spLocks noChangeShapeType="1"/>
            </p:cNvSpPr>
            <p:nvPr/>
          </p:nvSpPr>
          <p:spPr bwMode="auto">
            <a:xfrm>
              <a:off x="4080" y="2352"/>
              <a:ext cx="43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145" name="Line 38"/>
            <p:cNvSpPr>
              <a:spLocks noChangeShapeType="1"/>
            </p:cNvSpPr>
            <p:nvPr/>
          </p:nvSpPr>
          <p:spPr bwMode="auto">
            <a:xfrm flipV="1">
              <a:off x="4080" y="2832"/>
              <a:ext cx="432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146" name="Line 39"/>
            <p:cNvSpPr>
              <a:spLocks noChangeShapeType="1"/>
            </p:cNvSpPr>
            <p:nvPr/>
          </p:nvSpPr>
          <p:spPr bwMode="auto">
            <a:xfrm>
              <a:off x="4080" y="3024"/>
              <a:ext cx="432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147" name="Text Box 40"/>
            <p:cNvSpPr txBox="1">
              <a:spLocks noChangeArrowheads="1"/>
            </p:cNvSpPr>
            <p:nvPr/>
          </p:nvSpPr>
          <p:spPr bwMode="auto">
            <a:xfrm>
              <a:off x="4272" y="1968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5M</a:t>
              </a:r>
            </a:p>
          </p:txBody>
        </p:sp>
        <p:sp>
          <p:nvSpPr>
            <p:cNvPr id="46148" name="Text Box 41"/>
            <p:cNvSpPr txBox="1">
              <a:spLocks noChangeArrowheads="1"/>
            </p:cNvSpPr>
            <p:nvPr/>
          </p:nvSpPr>
          <p:spPr bwMode="auto">
            <a:xfrm>
              <a:off x="4272" y="235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0M</a:t>
              </a:r>
            </a:p>
          </p:txBody>
        </p:sp>
        <p:sp>
          <p:nvSpPr>
            <p:cNvPr id="46149" name="Text Box 42"/>
            <p:cNvSpPr txBox="1">
              <a:spLocks noChangeArrowheads="1"/>
            </p:cNvSpPr>
            <p:nvPr/>
          </p:nvSpPr>
          <p:spPr bwMode="auto">
            <a:xfrm>
              <a:off x="3888" y="1968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.10</a:t>
              </a:r>
            </a:p>
          </p:txBody>
        </p:sp>
        <p:sp>
          <p:nvSpPr>
            <p:cNvPr id="46150" name="Text Box 43"/>
            <p:cNvSpPr txBox="1">
              <a:spLocks noChangeArrowheads="1"/>
            </p:cNvSpPr>
            <p:nvPr/>
          </p:nvSpPr>
          <p:spPr bwMode="auto">
            <a:xfrm>
              <a:off x="3888" y="240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.90</a:t>
              </a:r>
            </a:p>
          </p:txBody>
        </p:sp>
        <p:sp>
          <p:nvSpPr>
            <p:cNvPr id="46151" name="Text Box 44"/>
            <p:cNvSpPr txBox="1">
              <a:spLocks noChangeArrowheads="1"/>
            </p:cNvSpPr>
            <p:nvPr/>
          </p:nvSpPr>
          <p:spPr bwMode="auto">
            <a:xfrm>
              <a:off x="3840" y="273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.11</a:t>
              </a:r>
            </a:p>
          </p:txBody>
        </p:sp>
        <p:sp>
          <p:nvSpPr>
            <p:cNvPr id="46152" name="Text Box 45"/>
            <p:cNvSpPr txBox="1">
              <a:spLocks noChangeArrowheads="1"/>
            </p:cNvSpPr>
            <p:nvPr/>
          </p:nvSpPr>
          <p:spPr bwMode="auto">
            <a:xfrm>
              <a:off x="3840" y="312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.89</a:t>
              </a:r>
            </a:p>
          </p:txBody>
        </p:sp>
        <p:sp>
          <p:nvSpPr>
            <p:cNvPr id="46153" name="Text Box 46"/>
            <p:cNvSpPr txBox="1">
              <a:spLocks noChangeArrowheads="1"/>
            </p:cNvSpPr>
            <p:nvPr/>
          </p:nvSpPr>
          <p:spPr bwMode="auto">
            <a:xfrm>
              <a:off x="4272" y="2688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1M</a:t>
              </a:r>
            </a:p>
          </p:txBody>
        </p:sp>
        <p:sp>
          <p:nvSpPr>
            <p:cNvPr id="46154" name="Text Box 47"/>
            <p:cNvSpPr txBox="1">
              <a:spLocks noChangeArrowheads="1"/>
            </p:cNvSpPr>
            <p:nvPr/>
          </p:nvSpPr>
          <p:spPr bwMode="auto">
            <a:xfrm>
              <a:off x="4272" y="312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0M</a:t>
              </a:r>
            </a:p>
          </p:txBody>
        </p:sp>
        <p:sp>
          <p:nvSpPr>
            <p:cNvPr id="46155" name="Text Box 48"/>
            <p:cNvSpPr txBox="1">
              <a:spLocks noChangeArrowheads="1"/>
            </p:cNvSpPr>
            <p:nvPr/>
          </p:nvSpPr>
          <p:spPr bwMode="auto">
            <a:xfrm>
              <a:off x="3168" y="225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A’</a:t>
              </a:r>
            </a:p>
          </p:txBody>
        </p:sp>
        <p:sp>
          <p:nvSpPr>
            <p:cNvPr id="46156" name="Text Box 49"/>
            <p:cNvSpPr txBox="1">
              <a:spLocks noChangeArrowheads="1"/>
            </p:cNvSpPr>
            <p:nvPr/>
          </p:nvSpPr>
          <p:spPr bwMode="auto">
            <a:xfrm>
              <a:off x="3168" y="3024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B’</a:t>
              </a:r>
            </a:p>
          </p:txBody>
        </p:sp>
      </p:grpSp>
      <p:grpSp>
        <p:nvGrpSpPr>
          <p:cNvPr id="4" name="Group 79"/>
          <p:cNvGrpSpPr>
            <a:grpSpLocks/>
          </p:cNvGrpSpPr>
          <p:nvPr/>
        </p:nvGrpSpPr>
        <p:grpSpPr bwMode="auto">
          <a:xfrm>
            <a:off x="3352800" y="3733800"/>
            <a:ext cx="3352800" cy="3124200"/>
            <a:chOff x="1392" y="1872"/>
            <a:chExt cx="2112" cy="1968"/>
          </a:xfrm>
        </p:grpSpPr>
        <p:sp>
          <p:nvSpPr>
            <p:cNvPr id="46113" name="Rectangle 80"/>
            <p:cNvSpPr>
              <a:spLocks noChangeArrowheads="1"/>
            </p:cNvSpPr>
            <p:nvPr/>
          </p:nvSpPr>
          <p:spPr bwMode="auto">
            <a:xfrm>
              <a:off x="1488" y="2784"/>
              <a:ext cx="192" cy="288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6114" name="Line 81"/>
            <p:cNvSpPr>
              <a:spLocks noChangeShapeType="1"/>
            </p:cNvSpPr>
            <p:nvPr/>
          </p:nvSpPr>
          <p:spPr bwMode="auto">
            <a:xfrm flipV="1">
              <a:off x="1680" y="2544"/>
              <a:ext cx="432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115" name="Line 82"/>
            <p:cNvSpPr>
              <a:spLocks noChangeShapeType="1"/>
            </p:cNvSpPr>
            <p:nvPr/>
          </p:nvSpPr>
          <p:spPr bwMode="auto">
            <a:xfrm>
              <a:off x="1680" y="2928"/>
              <a:ext cx="432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116" name="Oval 83"/>
            <p:cNvSpPr>
              <a:spLocks noChangeArrowheads="1"/>
            </p:cNvSpPr>
            <p:nvPr/>
          </p:nvSpPr>
          <p:spPr bwMode="auto">
            <a:xfrm>
              <a:off x="2112" y="2352"/>
              <a:ext cx="240" cy="288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6117" name="Oval 84"/>
            <p:cNvSpPr>
              <a:spLocks noChangeArrowheads="1"/>
            </p:cNvSpPr>
            <p:nvPr/>
          </p:nvSpPr>
          <p:spPr bwMode="auto">
            <a:xfrm>
              <a:off x="2112" y="3024"/>
              <a:ext cx="240" cy="288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6118" name="Line 85"/>
            <p:cNvSpPr>
              <a:spLocks noChangeShapeType="1"/>
            </p:cNvSpPr>
            <p:nvPr/>
          </p:nvSpPr>
          <p:spPr bwMode="auto">
            <a:xfrm flipV="1">
              <a:off x="2352" y="2016"/>
              <a:ext cx="288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119" name="Line 86"/>
            <p:cNvSpPr>
              <a:spLocks noChangeShapeType="1"/>
            </p:cNvSpPr>
            <p:nvPr/>
          </p:nvSpPr>
          <p:spPr bwMode="auto">
            <a:xfrm>
              <a:off x="2352" y="2496"/>
              <a:ext cx="43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120" name="Line 87"/>
            <p:cNvSpPr>
              <a:spLocks noChangeShapeType="1"/>
            </p:cNvSpPr>
            <p:nvPr/>
          </p:nvSpPr>
          <p:spPr bwMode="auto">
            <a:xfrm flipV="1">
              <a:off x="2352" y="2976"/>
              <a:ext cx="432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121" name="Line 88"/>
            <p:cNvSpPr>
              <a:spLocks noChangeShapeType="1"/>
            </p:cNvSpPr>
            <p:nvPr/>
          </p:nvSpPr>
          <p:spPr bwMode="auto">
            <a:xfrm>
              <a:off x="2352" y="3168"/>
              <a:ext cx="336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122" name="Text Box 89"/>
            <p:cNvSpPr txBox="1">
              <a:spLocks noChangeArrowheads="1"/>
            </p:cNvSpPr>
            <p:nvPr/>
          </p:nvSpPr>
          <p:spPr bwMode="auto">
            <a:xfrm>
              <a:off x="2448" y="187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1M</a:t>
              </a:r>
            </a:p>
          </p:txBody>
        </p:sp>
        <p:sp>
          <p:nvSpPr>
            <p:cNvPr id="46123" name="Text Box 90"/>
            <p:cNvSpPr txBox="1">
              <a:spLocks noChangeArrowheads="1"/>
            </p:cNvSpPr>
            <p:nvPr/>
          </p:nvSpPr>
          <p:spPr bwMode="auto">
            <a:xfrm>
              <a:off x="2544" y="249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0</a:t>
              </a:r>
            </a:p>
          </p:txBody>
        </p:sp>
        <p:sp>
          <p:nvSpPr>
            <p:cNvPr id="46124" name="Text Box 91"/>
            <p:cNvSpPr txBox="1">
              <a:spLocks noChangeArrowheads="1"/>
            </p:cNvSpPr>
            <p:nvPr/>
          </p:nvSpPr>
          <p:spPr bwMode="auto">
            <a:xfrm>
              <a:off x="1920" y="201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.89</a:t>
              </a:r>
            </a:p>
          </p:txBody>
        </p:sp>
        <p:sp>
          <p:nvSpPr>
            <p:cNvPr id="46125" name="Text Box 92"/>
            <p:cNvSpPr txBox="1">
              <a:spLocks noChangeArrowheads="1"/>
            </p:cNvSpPr>
            <p:nvPr/>
          </p:nvSpPr>
          <p:spPr bwMode="auto">
            <a:xfrm>
              <a:off x="2160" y="2544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.01</a:t>
              </a:r>
            </a:p>
          </p:txBody>
        </p:sp>
        <p:sp>
          <p:nvSpPr>
            <p:cNvPr id="46126" name="Text Box 93"/>
            <p:cNvSpPr txBox="1">
              <a:spLocks noChangeArrowheads="1"/>
            </p:cNvSpPr>
            <p:nvPr/>
          </p:nvSpPr>
          <p:spPr bwMode="auto">
            <a:xfrm>
              <a:off x="2112" y="288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dirty="0"/>
                <a:t>.11</a:t>
              </a:r>
            </a:p>
          </p:txBody>
        </p:sp>
        <p:sp>
          <p:nvSpPr>
            <p:cNvPr id="46127" name="Text Box 94"/>
            <p:cNvSpPr txBox="1">
              <a:spLocks noChangeArrowheads="1"/>
            </p:cNvSpPr>
            <p:nvPr/>
          </p:nvSpPr>
          <p:spPr bwMode="auto">
            <a:xfrm>
              <a:off x="1968" y="336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0</a:t>
              </a:r>
            </a:p>
          </p:txBody>
        </p:sp>
        <p:sp>
          <p:nvSpPr>
            <p:cNvPr id="46128" name="Text Box 95"/>
            <p:cNvSpPr txBox="1">
              <a:spLocks noChangeArrowheads="1"/>
            </p:cNvSpPr>
            <p:nvPr/>
          </p:nvSpPr>
          <p:spPr bwMode="auto">
            <a:xfrm>
              <a:off x="2544" y="283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1M</a:t>
              </a:r>
            </a:p>
          </p:txBody>
        </p:sp>
        <p:sp>
          <p:nvSpPr>
            <p:cNvPr id="46129" name="Text Box 96"/>
            <p:cNvSpPr txBox="1">
              <a:spLocks noChangeArrowheads="1"/>
            </p:cNvSpPr>
            <p:nvPr/>
          </p:nvSpPr>
          <p:spPr bwMode="auto">
            <a:xfrm>
              <a:off x="2400" y="355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0</a:t>
              </a:r>
            </a:p>
          </p:txBody>
        </p:sp>
        <p:sp>
          <p:nvSpPr>
            <p:cNvPr id="46130" name="Line 97"/>
            <p:cNvSpPr>
              <a:spLocks noChangeShapeType="1"/>
            </p:cNvSpPr>
            <p:nvPr/>
          </p:nvSpPr>
          <p:spPr bwMode="auto">
            <a:xfrm flipV="1">
              <a:off x="2352" y="2352"/>
              <a:ext cx="43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131" name="Text Box 98"/>
            <p:cNvSpPr txBox="1">
              <a:spLocks noChangeArrowheads="1"/>
            </p:cNvSpPr>
            <p:nvPr/>
          </p:nvSpPr>
          <p:spPr bwMode="auto">
            <a:xfrm>
              <a:off x="2160" y="2208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.10</a:t>
              </a:r>
            </a:p>
          </p:txBody>
        </p:sp>
        <p:sp>
          <p:nvSpPr>
            <p:cNvPr id="46132" name="Text Box 99"/>
            <p:cNvSpPr txBox="1">
              <a:spLocks noChangeArrowheads="1"/>
            </p:cNvSpPr>
            <p:nvPr/>
          </p:nvSpPr>
          <p:spPr bwMode="auto">
            <a:xfrm>
              <a:off x="2544" y="216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dirty="0"/>
                <a:t>5M</a:t>
              </a:r>
            </a:p>
          </p:txBody>
        </p:sp>
        <p:sp>
          <p:nvSpPr>
            <p:cNvPr id="46133" name="Line 100"/>
            <p:cNvSpPr>
              <a:spLocks noChangeShapeType="1"/>
            </p:cNvSpPr>
            <p:nvPr/>
          </p:nvSpPr>
          <p:spPr bwMode="auto">
            <a:xfrm>
              <a:off x="2400" y="3168"/>
              <a:ext cx="624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134" name="Text Box 101"/>
            <p:cNvSpPr txBox="1">
              <a:spLocks noChangeArrowheads="1"/>
            </p:cNvSpPr>
            <p:nvPr/>
          </p:nvSpPr>
          <p:spPr bwMode="auto">
            <a:xfrm>
              <a:off x="2304" y="312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.89</a:t>
              </a:r>
            </a:p>
          </p:txBody>
        </p:sp>
        <p:sp>
          <p:nvSpPr>
            <p:cNvPr id="46135" name="Text Box 102"/>
            <p:cNvSpPr txBox="1">
              <a:spLocks noChangeArrowheads="1"/>
            </p:cNvSpPr>
            <p:nvPr/>
          </p:nvSpPr>
          <p:spPr bwMode="auto">
            <a:xfrm>
              <a:off x="2832" y="3168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1M</a:t>
              </a:r>
            </a:p>
          </p:txBody>
        </p:sp>
        <p:sp>
          <p:nvSpPr>
            <p:cNvPr id="46136" name="Text Box 103"/>
            <p:cNvSpPr txBox="1">
              <a:spLocks noChangeArrowheads="1"/>
            </p:cNvSpPr>
            <p:nvPr/>
          </p:nvSpPr>
          <p:spPr bwMode="auto">
            <a:xfrm>
              <a:off x="1440" y="2304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A</a:t>
              </a:r>
            </a:p>
          </p:txBody>
        </p:sp>
        <p:sp>
          <p:nvSpPr>
            <p:cNvPr id="46137" name="Text Box 104"/>
            <p:cNvSpPr txBox="1">
              <a:spLocks noChangeArrowheads="1"/>
            </p:cNvSpPr>
            <p:nvPr/>
          </p:nvSpPr>
          <p:spPr bwMode="auto">
            <a:xfrm>
              <a:off x="1392" y="312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B</a:t>
              </a:r>
            </a:p>
          </p:txBody>
        </p:sp>
      </p:grpSp>
      <p:grpSp>
        <p:nvGrpSpPr>
          <p:cNvPr id="5" name="Group 157"/>
          <p:cNvGrpSpPr>
            <a:grpSpLocks/>
          </p:cNvGrpSpPr>
          <p:nvPr/>
        </p:nvGrpSpPr>
        <p:grpSpPr bwMode="auto">
          <a:xfrm>
            <a:off x="6096000" y="3048000"/>
            <a:ext cx="3352800" cy="3124200"/>
            <a:chOff x="3120" y="1488"/>
            <a:chExt cx="2112" cy="1968"/>
          </a:xfrm>
        </p:grpSpPr>
        <p:sp>
          <p:nvSpPr>
            <p:cNvPr id="46088" name="Text Box 158"/>
            <p:cNvSpPr txBox="1">
              <a:spLocks noChangeArrowheads="1"/>
            </p:cNvSpPr>
            <p:nvPr/>
          </p:nvSpPr>
          <p:spPr bwMode="auto">
            <a:xfrm>
              <a:off x="4560" y="2784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0</a:t>
              </a:r>
            </a:p>
          </p:txBody>
        </p:sp>
        <p:sp>
          <p:nvSpPr>
            <p:cNvPr id="46089" name="Rectangle 159"/>
            <p:cNvSpPr>
              <a:spLocks noChangeArrowheads="1"/>
            </p:cNvSpPr>
            <p:nvPr/>
          </p:nvSpPr>
          <p:spPr bwMode="auto">
            <a:xfrm>
              <a:off x="3216" y="2400"/>
              <a:ext cx="192" cy="288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6090" name="Line 160"/>
            <p:cNvSpPr>
              <a:spLocks noChangeShapeType="1"/>
            </p:cNvSpPr>
            <p:nvPr/>
          </p:nvSpPr>
          <p:spPr bwMode="auto">
            <a:xfrm flipV="1">
              <a:off x="3408" y="2160"/>
              <a:ext cx="432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091" name="Line 161"/>
            <p:cNvSpPr>
              <a:spLocks noChangeShapeType="1"/>
            </p:cNvSpPr>
            <p:nvPr/>
          </p:nvSpPr>
          <p:spPr bwMode="auto">
            <a:xfrm>
              <a:off x="3408" y="2544"/>
              <a:ext cx="432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092" name="Oval 162"/>
            <p:cNvSpPr>
              <a:spLocks noChangeArrowheads="1"/>
            </p:cNvSpPr>
            <p:nvPr/>
          </p:nvSpPr>
          <p:spPr bwMode="auto">
            <a:xfrm>
              <a:off x="3840" y="1968"/>
              <a:ext cx="240" cy="288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6093" name="Oval 163"/>
            <p:cNvSpPr>
              <a:spLocks noChangeArrowheads="1"/>
            </p:cNvSpPr>
            <p:nvPr/>
          </p:nvSpPr>
          <p:spPr bwMode="auto">
            <a:xfrm>
              <a:off x="3840" y="2640"/>
              <a:ext cx="240" cy="288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75000"/>
              </a:pPr>
              <a:endParaRPr lang="en-US"/>
            </a:p>
          </p:txBody>
        </p:sp>
        <p:sp>
          <p:nvSpPr>
            <p:cNvPr id="46094" name="Line 164"/>
            <p:cNvSpPr>
              <a:spLocks noChangeShapeType="1"/>
            </p:cNvSpPr>
            <p:nvPr/>
          </p:nvSpPr>
          <p:spPr bwMode="auto">
            <a:xfrm flipV="1">
              <a:off x="4080" y="1632"/>
              <a:ext cx="288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095" name="Line 165"/>
            <p:cNvSpPr>
              <a:spLocks noChangeShapeType="1"/>
            </p:cNvSpPr>
            <p:nvPr/>
          </p:nvSpPr>
          <p:spPr bwMode="auto">
            <a:xfrm>
              <a:off x="4080" y="2112"/>
              <a:ext cx="43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096" name="Line 166"/>
            <p:cNvSpPr>
              <a:spLocks noChangeShapeType="1"/>
            </p:cNvSpPr>
            <p:nvPr/>
          </p:nvSpPr>
          <p:spPr bwMode="auto">
            <a:xfrm flipV="1">
              <a:off x="4080" y="2592"/>
              <a:ext cx="432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097" name="Line 167"/>
            <p:cNvSpPr>
              <a:spLocks noChangeShapeType="1"/>
            </p:cNvSpPr>
            <p:nvPr/>
          </p:nvSpPr>
          <p:spPr bwMode="auto">
            <a:xfrm>
              <a:off x="4080" y="2784"/>
              <a:ext cx="336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098" name="Text Box 168"/>
            <p:cNvSpPr txBox="1">
              <a:spLocks noChangeArrowheads="1"/>
            </p:cNvSpPr>
            <p:nvPr/>
          </p:nvSpPr>
          <p:spPr bwMode="auto">
            <a:xfrm>
              <a:off x="4176" y="1488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0</a:t>
              </a:r>
            </a:p>
          </p:txBody>
        </p:sp>
        <p:sp>
          <p:nvSpPr>
            <p:cNvPr id="46099" name="Text Box 169"/>
            <p:cNvSpPr txBox="1">
              <a:spLocks noChangeArrowheads="1"/>
            </p:cNvSpPr>
            <p:nvPr/>
          </p:nvSpPr>
          <p:spPr bwMode="auto">
            <a:xfrm>
              <a:off x="4272" y="211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0</a:t>
              </a:r>
            </a:p>
          </p:txBody>
        </p:sp>
        <p:sp>
          <p:nvSpPr>
            <p:cNvPr id="46100" name="Text Box 170"/>
            <p:cNvSpPr txBox="1">
              <a:spLocks noChangeArrowheads="1"/>
            </p:cNvSpPr>
            <p:nvPr/>
          </p:nvSpPr>
          <p:spPr bwMode="auto">
            <a:xfrm>
              <a:off x="3648" y="1632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.89</a:t>
              </a:r>
            </a:p>
          </p:txBody>
        </p:sp>
        <p:sp>
          <p:nvSpPr>
            <p:cNvPr id="46101" name="Text Box 171"/>
            <p:cNvSpPr txBox="1">
              <a:spLocks noChangeArrowheads="1"/>
            </p:cNvSpPr>
            <p:nvPr/>
          </p:nvSpPr>
          <p:spPr bwMode="auto">
            <a:xfrm>
              <a:off x="3888" y="216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.01</a:t>
              </a:r>
            </a:p>
          </p:txBody>
        </p:sp>
        <p:sp>
          <p:nvSpPr>
            <p:cNvPr id="46102" name="Text Box 172"/>
            <p:cNvSpPr txBox="1">
              <a:spLocks noChangeArrowheads="1"/>
            </p:cNvSpPr>
            <p:nvPr/>
          </p:nvSpPr>
          <p:spPr bwMode="auto">
            <a:xfrm>
              <a:off x="3840" y="249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.11</a:t>
              </a:r>
            </a:p>
          </p:txBody>
        </p:sp>
        <p:sp>
          <p:nvSpPr>
            <p:cNvPr id="46103" name="Text Box 173"/>
            <p:cNvSpPr txBox="1">
              <a:spLocks noChangeArrowheads="1"/>
            </p:cNvSpPr>
            <p:nvPr/>
          </p:nvSpPr>
          <p:spPr bwMode="auto">
            <a:xfrm>
              <a:off x="3696" y="297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0</a:t>
              </a:r>
            </a:p>
          </p:txBody>
        </p:sp>
        <p:sp>
          <p:nvSpPr>
            <p:cNvPr id="46104" name="Text Box 174"/>
            <p:cNvSpPr txBox="1">
              <a:spLocks noChangeArrowheads="1"/>
            </p:cNvSpPr>
            <p:nvPr/>
          </p:nvSpPr>
          <p:spPr bwMode="auto">
            <a:xfrm>
              <a:off x="4272" y="2448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1M</a:t>
              </a:r>
            </a:p>
          </p:txBody>
        </p:sp>
        <p:sp>
          <p:nvSpPr>
            <p:cNvPr id="46105" name="Text Box 175"/>
            <p:cNvSpPr txBox="1">
              <a:spLocks noChangeArrowheads="1"/>
            </p:cNvSpPr>
            <p:nvPr/>
          </p:nvSpPr>
          <p:spPr bwMode="auto">
            <a:xfrm>
              <a:off x="4128" y="3168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0</a:t>
              </a:r>
            </a:p>
          </p:txBody>
        </p:sp>
        <p:sp>
          <p:nvSpPr>
            <p:cNvPr id="46106" name="Line 176"/>
            <p:cNvSpPr>
              <a:spLocks noChangeShapeType="1"/>
            </p:cNvSpPr>
            <p:nvPr/>
          </p:nvSpPr>
          <p:spPr bwMode="auto">
            <a:xfrm flipV="1">
              <a:off x="4080" y="1968"/>
              <a:ext cx="43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107" name="Text Box 177"/>
            <p:cNvSpPr txBox="1">
              <a:spLocks noChangeArrowheads="1"/>
            </p:cNvSpPr>
            <p:nvPr/>
          </p:nvSpPr>
          <p:spPr bwMode="auto">
            <a:xfrm>
              <a:off x="3888" y="1824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.10</a:t>
              </a:r>
            </a:p>
          </p:txBody>
        </p:sp>
        <p:sp>
          <p:nvSpPr>
            <p:cNvPr id="46108" name="Text Box 178"/>
            <p:cNvSpPr txBox="1">
              <a:spLocks noChangeArrowheads="1"/>
            </p:cNvSpPr>
            <p:nvPr/>
          </p:nvSpPr>
          <p:spPr bwMode="auto">
            <a:xfrm>
              <a:off x="4272" y="177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5M</a:t>
              </a:r>
            </a:p>
          </p:txBody>
        </p:sp>
        <p:sp>
          <p:nvSpPr>
            <p:cNvPr id="46109" name="Line 179"/>
            <p:cNvSpPr>
              <a:spLocks noChangeShapeType="1"/>
            </p:cNvSpPr>
            <p:nvPr/>
          </p:nvSpPr>
          <p:spPr bwMode="auto">
            <a:xfrm>
              <a:off x="4128" y="2784"/>
              <a:ext cx="624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110" name="Text Box 180"/>
            <p:cNvSpPr txBox="1">
              <a:spLocks noChangeArrowheads="1"/>
            </p:cNvSpPr>
            <p:nvPr/>
          </p:nvSpPr>
          <p:spPr bwMode="auto">
            <a:xfrm>
              <a:off x="4032" y="273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.89</a:t>
              </a:r>
            </a:p>
          </p:txBody>
        </p:sp>
        <p:sp>
          <p:nvSpPr>
            <p:cNvPr id="46111" name="Text Box 181"/>
            <p:cNvSpPr txBox="1">
              <a:spLocks noChangeArrowheads="1"/>
            </p:cNvSpPr>
            <p:nvPr/>
          </p:nvSpPr>
          <p:spPr bwMode="auto">
            <a:xfrm>
              <a:off x="3168" y="1920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A’</a:t>
              </a:r>
            </a:p>
          </p:txBody>
        </p:sp>
        <p:sp>
          <p:nvSpPr>
            <p:cNvPr id="46112" name="Text Box 182"/>
            <p:cNvSpPr txBox="1">
              <a:spLocks noChangeArrowheads="1"/>
            </p:cNvSpPr>
            <p:nvPr/>
          </p:nvSpPr>
          <p:spPr bwMode="auto">
            <a:xfrm>
              <a:off x="3120" y="2736"/>
              <a:ext cx="6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bIns="0"/>
            <a:lstStyle/>
            <a:p>
              <a:pPr marL="742950" indent="-28575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/>
                <a:t>B’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Birnbaum paradoxes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953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_ms01_1">
  <a:themeElements>
    <a:clrScheme name="ms01_1 1">
      <a:dk1>
        <a:srgbClr val="1D528D"/>
      </a:dk1>
      <a:lt1>
        <a:srgbClr val="FFFFFF"/>
      </a:lt1>
      <a:dk2>
        <a:srgbClr val="000000"/>
      </a:dk2>
      <a:lt2>
        <a:srgbClr val="CACACA"/>
      </a:lt2>
      <a:accent1>
        <a:srgbClr val="0099CC"/>
      </a:accent1>
      <a:accent2>
        <a:srgbClr val="BFA907"/>
      </a:accent2>
      <a:accent3>
        <a:srgbClr val="FFFFFF"/>
      </a:accent3>
      <a:accent4>
        <a:srgbClr val="174578"/>
      </a:accent4>
      <a:accent5>
        <a:srgbClr val="AACAE2"/>
      </a:accent5>
      <a:accent6>
        <a:srgbClr val="AD9906"/>
      </a:accent6>
      <a:hlink>
        <a:srgbClr val="6E81E0"/>
      </a:hlink>
      <a:folHlink>
        <a:srgbClr val="009999"/>
      </a:folHlink>
    </a:clrScheme>
    <a:fontScheme name="Zheng Wang 1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3">
        <a:dk1>
          <a:srgbClr val="666699"/>
        </a:dk1>
        <a:lt1>
          <a:srgbClr val="FFFFFF"/>
        </a:lt1>
        <a:dk2>
          <a:srgbClr val="000000"/>
        </a:dk2>
        <a:lt2>
          <a:srgbClr val="CACACA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2899</TotalTime>
  <Words>2315</Words>
  <Application>Microsoft Macintosh PowerPoint</Application>
  <PresentationFormat>On-screen Show (4:3)</PresentationFormat>
  <Paragraphs>511</Paragraphs>
  <Slides>45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2_ms01_1</vt:lpstr>
      <vt:lpstr>Office Theme</vt:lpstr>
      <vt:lpstr>Image</vt:lpstr>
      <vt:lpstr>Equation</vt:lpstr>
      <vt:lpstr>Empirical Findings from Research on Decision Making under Risk &amp; Uncertainty</vt:lpstr>
      <vt:lpstr>Basic Empirical Findings of Risky Choice</vt:lpstr>
      <vt:lpstr>St Petersburg Paradox</vt:lpstr>
      <vt:lpstr>Expected value for St. Petersburg</vt:lpstr>
      <vt:lpstr>Daniel Bernoulli (1738)</vt:lpstr>
      <vt:lpstr>Allais (1953) Paradoxes</vt:lpstr>
      <vt:lpstr> Common Ratio Effect </vt:lpstr>
      <vt:lpstr>Common Consequence Effect </vt:lpstr>
      <vt:lpstr>Birnbaum paradoxes</vt:lpstr>
      <vt:lpstr>Branch Independence </vt:lpstr>
      <vt:lpstr>Branch Independence </vt:lpstr>
      <vt:lpstr>Stochastic Dominance &amp; Event Splitting</vt:lpstr>
      <vt:lpstr>First stage of Weighted Utility Models:  Nonlinear transformation of probabilities of outcomes </vt:lpstr>
      <vt:lpstr>Prospect Theory</vt:lpstr>
      <vt:lpstr>Utility &amp; Decision Weight Functions</vt:lpstr>
      <vt:lpstr>Proposed Weight Functions for Binary Outcomes</vt:lpstr>
      <vt:lpstr>Typical Decision Weight Functions</vt:lpstr>
      <vt:lpstr>Example: An application to the common consequence effect </vt:lpstr>
      <vt:lpstr>Fails Dominance</vt:lpstr>
      <vt:lpstr>Second stage of Weighted Utility Models:  Nonlinear transformation of cumulative probabilities</vt:lpstr>
      <vt:lpstr>How do weighted utility models work?</vt:lpstr>
      <vt:lpstr>How does this explain, for example,  violations of Branch Independence?</vt:lpstr>
      <vt:lpstr>Rank Dependent Utility Weights</vt:lpstr>
      <vt:lpstr>Decisions  Under Uncertainty</vt:lpstr>
      <vt:lpstr>Ellsberg Paradox</vt:lpstr>
      <vt:lpstr>Ellsberg Paradox</vt:lpstr>
      <vt:lpstr>Ellsberg Paradox Findings</vt:lpstr>
      <vt:lpstr>Problems for SEU theory</vt:lpstr>
      <vt:lpstr>Weighted Utility Model Analysis</vt:lpstr>
      <vt:lpstr>Relations between choice and prices</vt:lpstr>
      <vt:lpstr>Certainty Equivalent Procedure</vt:lpstr>
      <vt:lpstr>Preference Reversals Between Choice and Prices (Lichtenstein &amp; Slovic, 1971).</vt:lpstr>
      <vt:lpstr>Preference Reversals</vt:lpstr>
      <vt:lpstr>Savages’ Sure Thing Principle</vt:lpstr>
      <vt:lpstr>Tversky and Shafir  (1992, Psychological Science)</vt:lpstr>
      <vt:lpstr>Two Stage Decision Task used to Study Disjunction effect</vt:lpstr>
      <vt:lpstr>Disjunction Effect</vt:lpstr>
      <vt:lpstr>Reference point model</vt:lpstr>
      <vt:lpstr>Dynamic Consistency</vt:lpstr>
      <vt:lpstr>Drug Abuse Decision</vt:lpstr>
      <vt:lpstr>Barkan &amp; Busemeyer (2003, J. Behavior Dec Making)</vt:lpstr>
      <vt:lpstr>Two Stage Decision Task used to Study Dynamic Inconsistency effect</vt:lpstr>
      <vt:lpstr>Dynamic Inconsistency Effect</vt:lpstr>
      <vt:lpstr>PowerPoint Presentation</vt:lpstr>
      <vt:lpstr>Reference point model</vt:lpstr>
    </vt:vector>
  </TitlesOfParts>
  <Company>Indiana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Valence for Choice between Two Gambles</dc:title>
  <dc:creator>jbusemey</dc:creator>
  <cp:lastModifiedBy>Jerome Busemeyer</cp:lastModifiedBy>
  <cp:revision>179</cp:revision>
  <dcterms:created xsi:type="dcterms:W3CDTF">2003-05-11T13:26:16Z</dcterms:created>
  <dcterms:modified xsi:type="dcterms:W3CDTF">2015-09-10T18:23:27Z</dcterms:modified>
</cp:coreProperties>
</file>