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embeddings/oleObject1.bin" ContentType="application/vnd.openxmlformats-officedocument.oleObject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embeddings/oleObject2.bin" ContentType="application/vnd.openxmlformats-officedocument.oleObject"/>
  <Override PartName="/ppt/embeddings/oleObject3.bin" ContentType="application/vnd.openxmlformats-officedocument.oleObject"/>
  <Override PartName="/ppt/embeddings/oleObject4.bin" ContentType="application/vnd.openxmlformats-officedocument.oleObject"/>
  <Override PartName="/ppt/embeddings/oleObject5.bin" ContentType="application/vnd.openxmlformats-officedocument.oleObject"/>
  <Override PartName="/ppt/embeddings/oleObject6.bin" ContentType="application/vnd.openxmlformats-officedocument.oleObject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embeddings/oleObject7.bin" ContentType="application/vnd.openxmlformats-officedocument.oleObject"/>
  <Override PartName="/ppt/embeddings/oleObject8.bin" ContentType="application/vnd.openxmlformats-officedocument.oleObject"/>
  <Override PartName="/ppt/embeddings/oleObject9.bin" ContentType="application/vnd.openxmlformats-officedocument.oleObject"/>
  <Override PartName="/ppt/embeddings/oleObject10.bin" ContentType="application/vnd.openxmlformats-officedocument.oleObject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1"/>
    <p:sldMasterId id="2147483820" r:id="rId2"/>
  </p:sldMasterIdLst>
  <p:notesMasterIdLst>
    <p:notesMasterId r:id="rId48"/>
  </p:notesMasterIdLst>
  <p:sldIdLst>
    <p:sldId id="329" r:id="rId3"/>
    <p:sldId id="331" r:id="rId4"/>
    <p:sldId id="349" r:id="rId5"/>
    <p:sldId id="350" r:id="rId6"/>
    <p:sldId id="351" r:id="rId7"/>
    <p:sldId id="358" r:id="rId8"/>
    <p:sldId id="282" r:id="rId9"/>
    <p:sldId id="284" r:id="rId10"/>
    <p:sldId id="359" r:id="rId11"/>
    <p:sldId id="286" r:id="rId12"/>
    <p:sldId id="294" r:id="rId13"/>
    <p:sldId id="287" r:id="rId14"/>
    <p:sldId id="273" r:id="rId15"/>
    <p:sldId id="324" r:id="rId16"/>
    <p:sldId id="325" r:id="rId17"/>
    <p:sldId id="360" r:id="rId18"/>
    <p:sldId id="361" r:id="rId19"/>
    <p:sldId id="326" r:id="rId20"/>
    <p:sldId id="327" r:id="rId21"/>
    <p:sldId id="323" r:id="rId22"/>
    <p:sldId id="269" r:id="rId23"/>
    <p:sldId id="362" r:id="rId24"/>
    <p:sldId id="271" r:id="rId25"/>
    <p:sldId id="330" r:id="rId26"/>
    <p:sldId id="332" r:id="rId27"/>
    <p:sldId id="333" r:id="rId28"/>
    <p:sldId id="334" r:id="rId29"/>
    <p:sldId id="335" r:id="rId30"/>
    <p:sldId id="336" r:id="rId31"/>
    <p:sldId id="357" r:id="rId32"/>
    <p:sldId id="353" r:id="rId33"/>
    <p:sldId id="356" r:id="rId34"/>
    <p:sldId id="354" r:id="rId35"/>
    <p:sldId id="340" r:id="rId36"/>
    <p:sldId id="346" r:id="rId37"/>
    <p:sldId id="337" r:id="rId38"/>
    <p:sldId id="338" r:id="rId39"/>
    <p:sldId id="339" r:id="rId40"/>
    <p:sldId id="344" r:id="rId41"/>
    <p:sldId id="345" r:id="rId42"/>
    <p:sldId id="347" r:id="rId43"/>
    <p:sldId id="341" r:id="rId44"/>
    <p:sldId id="342" r:id="rId45"/>
    <p:sldId id="343" r:id="rId46"/>
    <p:sldId id="348" r:id="rId4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50" autoAdjust="0"/>
    <p:restoredTop sz="93428" autoAdjust="0"/>
  </p:normalViewPr>
  <p:slideViewPr>
    <p:cSldViewPr>
      <p:cViewPr varScale="1">
        <p:scale>
          <a:sx n="96" d="100"/>
          <a:sy n="96" d="100"/>
        </p:scale>
        <p:origin x="-800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4" Type="http://schemas.openxmlformats.org/officeDocument/2006/relationships/slide" Target="slides/slide12.xml"/><Relationship Id="rId15" Type="http://schemas.openxmlformats.org/officeDocument/2006/relationships/slide" Target="slides/slide13.xml"/><Relationship Id="rId16" Type="http://schemas.openxmlformats.org/officeDocument/2006/relationships/slide" Target="slides/slide14.xml"/><Relationship Id="rId17" Type="http://schemas.openxmlformats.org/officeDocument/2006/relationships/slide" Target="slides/slide15.xml"/><Relationship Id="rId18" Type="http://schemas.openxmlformats.org/officeDocument/2006/relationships/slide" Target="slides/slide16.xml"/><Relationship Id="rId19" Type="http://schemas.openxmlformats.org/officeDocument/2006/relationships/slide" Target="slides/slide17.xml"/><Relationship Id="rId50" Type="http://schemas.openxmlformats.org/officeDocument/2006/relationships/presProps" Target="presProps.xml"/><Relationship Id="rId51" Type="http://schemas.openxmlformats.org/officeDocument/2006/relationships/viewProps" Target="viewProps.xml"/><Relationship Id="rId52" Type="http://schemas.openxmlformats.org/officeDocument/2006/relationships/theme" Target="theme/theme1.xml"/><Relationship Id="rId53" Type="http://schemas.openxmlformats.org/officeDocument/2006/relationships/tableStyles" Target="tableStyles.xml"/><Relationship Id="rId40" Type="http://schemas.openxmlformats.org/officeDocument/2006/relationships/slide" Target="slides/slide38.xml"/><Relationship Id="rId41" Type="http://schemas.openxmlformats.org/officeDocument/2006/relationships/slide" Target="slides/slide39.xml"/><Relationship Id="rId42" Type="http://schemas.openxmlformats.org/officeDocument/2006/relationships/slide" Target="slides/slide40.xml"/><Relationship Id="rId43" Type="http://schemas.openxmlformats.org/officeDocument/2006/relationships/slide" Target="slides/slide41.xml"/><Relationship Id="rId44" Type="http://schemas.openxmlformats.org/officeDocument/2006/relationships/slide" Target="slides/slide42.xml"/><Relationship Id="rId45" Type="http://schemas.openxmlformats.org/officeDocument/2006/relationships/slide" Target="slides/slide43.xml"/><Relationship Id="rId46" Type="http://schemas.openxmlformats.org/officeDocument/2006/relationships/slide" Target="slides/slide44.xml"/><Relationship Id="rId47" Type="http://schemas.openxmlformats.org/officeDocument/2006/relationships/slide" Target="slides/slide45.xml"/><Relationship Id="rId48" Type="http://schemas.openxmlformats.org/officeDocument/2006/relationships/notesMaster" Target="notesMasters/notesMaster1.xml"/><Relationship Id="rId4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30" Type="http://schemas.openxmlformats.org/officeDocument/2006/relationships/slide" Target="slides/slide28.xml"/><Relationship Id="rId31" Type="http://schemas.openxmlformats.org/officeDocument/2006/relationships/slide" Target="slides/slide29.xml"/><Relationship Id="rId32" Type="http://schemas.openxmlformats.org/officeDocument/2006/relationships/slide" Target="slides/slide30.xml"/><Relationship Id="rId33" Type="http://schemas.openxmlformats.org/officeDocument/2006/relationships/slide" Target="slides/slide31.xml"/><Relationship Id="rId34" Type="http://schemas.openxmlformats.org/officeDocument/2006/relationships/slide" Target="slides/slide32.xml"/><Relationship Id="rId35" Type="http://schemas.openxmlformats.org/officeDocument/2006/relationships/slide" Target="slides/slide33.xml"/><Relationship Id="rId36" Type="http://schemas.openxmlformats.org/officeDocument/2006/relationships/slide" Target="slides/slide34.xml"/><Relationship Id="rId37" Type="http://schemas.openxmlformats.org/officeDocument/2006/relationships/slide" Target="slides/slide35.xml"/><Relationship Id="rId38" Type="http://schemas.openxmlformats.org/officeDocument/2006/relationships/slide" Target="slides/slide36.xml"/><Relationship Id="rId39" Type="http://schemas.openxmlformats.org/officeDocument/2006/relationships/slide" Target="slides/slide37.xml"/><Relationship Id="rId20" Type="http://schemas.openxmlformats.org/officeDocument/2006/relationships/slide" Target="slides/slide18.xml"/><Relationship Id="rId21" Type="http://schemas.openxmlformats.org/officeDocument/2006/relationships/slide" Target="slides/slide19.xml"/><Relationship Id="rId22" Type="http://schemas.openxmlformats.org/officeDocument/2006/relationships/slide" Target="slides/slide20.xml"/><Relationship Id="rId23" Type="http://schemas.openxmlformats.org/officeDocument/2006/relationships/slide" Target="slides/slide21.xml"/><Relationship Id="rId24" Type="http://schemas.openxmlformats.org/officeDocument/2006/relationships/slide" Target="slides/slide22.xml"/><Relationship Id="rId25" Type="http://schemas.openxmlformats.org/officeDocument/2006/relationships/slide" Target="slides/slide23.xml"/><Relationship Id="rId26" Type="http://schemas.openxmlformats.org/officeDocument/2006/relationships/slide" Target="slides/slide24.xml"/><Relationship Id="rId27" Type="http://schemas.openxmlformats.org/officeDocument/2006/relationships/slide" Target="slides/slide25.xml"/><Relationship Id="rId28" Type="http://schemas.openxmlformats.org/officeDocument/2006/relationships/slide" Target="slides/slide26.xml"/><Relationship Id="rId29" Type="http://schemas.openxmlformats.org/officeDocument/2006/relationships/slide" Target="slides/slide2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4" Type="http://schemas.openxmlformats.org/officeDocument/2006/relationships/image" Target="../media/image9.wmf"/><Relationship Id="rId5" Type="http://schemas.openxmlformats.org/officeDocument/2006/relationships/image" Target="../media/image10.wmf"/><Relationship Id="rId1" Type="http://schemas.openxmlformats.org/officeDocument/2006/relationships/image" Target="../media/image6.wmf"/><Relationship Id="rId2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4" Type="http://schemas.openxmlformats.org/officeDocument/2006/relationships/image" Target="../media/image15.wmf"/><Relationship Id="rId1" Type="http://schemas.openxmlformats.org/officeDocument/2006/relationships/image" Target="../media/image12.wmf"/><Relationship Id="rId2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>
                <a:schemeClr val="tx1"/>
              </a:buClr>
              <a:buSzPct val="75000"/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tx1"/>
              </a:buClr>
              <a:buSzPct val="75000"/>
              <a:defRPr sz="1200"/>
            </a:lvl1pPr>
          </a:lstStyle>
          <a:p>
            <a:fld id="{7CFDC3CA-A69A-4E60-9456-8D76C7CC529A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>
                <a:schemeClr val="tx1"/>
              </a:buClr>
              <a:buSzPct val="75000"/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>
                <a:schemeClr val="tx1"/>
              </a:buClr>
              <a:buSzPct val="75000"/>
              <a:defRPr sz="1200"/>
            </a:lvl1pPr>
          </a:lstStyle>
          <a:p>
            <a:fld id="{DB8D9ED2-6DE1-4A3A-BA84-7F5A5DB78AA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2008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E5A51DAA-ADF9-44DE-9865-83DAA2BA795D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789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142BA2AD-8C86-4B62-8C26-DB3B31363978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09FBB97-97A3-4418-BA71-FA1A0F1625B1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1760795-1B31-403F-83B3-85A70DAE4B4A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9D7AEA4-CA48-4445-8352-90BB13A175A5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3FA8712-75DB-4629-97F6-C531F0922535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4FBC9D5F-1B6E-45F4-9884-A17DCEC9516A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5278046-B383-4EB1-B8CD-8BEBD19F5150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686FCB81-D407-42BB-B847-61C74148C7AB}" type="slidenum">
              <a:rPr lang="en-US" sz="1200" smtClean="0"/>
              <a:pPr eaLnBrk="1" hangingPunct="1"/>
              <a:t>31</a:t>
            </a:fld>
            <a:endParaRPr lang="en-US" sz="1200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03D2C2AF-4885-4D37-9D90-7AD86EF031B8}" type="slidenum">
              <a:rPr lang="en-US" sz="1200" smtClean="0"/>
              <a:pPr eaLnBrk="1" hangingPunct="1"/>
              <a:t>32</a:t>
            </a:fld>
            <a:endParaRPr lang="en-US" sz="1200" smtClean="0"/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13AD8F3-E351-4D0B-B997-0BDEDBBABA1F}" type="slidenum">
              <a:rPr lang="en-US" sz="1200" smtClean="0"/>
              <a:pPr eaLnBrk="1" hangingPunct="1"/>
              <a:t>33</a:t>
            </a:fld>
            <a:endParaRPr lang="en-US" sz="1200" smtClean="0"/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2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6C026E64-59D6-4C3B-AB12-80FA82493239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9ADEEA9-2707-40E7-8FEB-3CB8D6D8159B}" type="slidenum">
              <a:rPr lang="en-US">
                <a:solidFill>
                  <a:srgbClr val="000000"/>
                </a:solidFill>
              </a:rPr>
              <a:pPr/>
              <a:t>38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1C6694-5970-43FE-A0DD-74D9BF45262D}" type="slidenum">
              <a:rPr lang="en-US">
                <a:solidFill>
                  <a:srgbClr val="000000"/>
                </a:solidFill>
              </a:rPr>
              <a:pPr/>
              <a:t>43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F01310-9FDE-452A-99C6-60E05A7FCA7F}" type="slidenum">
              <a:rPr lang="en-US">
                <a:solidFill>
                  <a:srgbClr val="000000"/>
                </a:solidFill>
              </a:rPr>
              <a:pPr/>
              <a:t>45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486F155-24C9-4BDD-974D-4B617BC51FA3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39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07EA4CF4-D9E2-4E0C-B8B9-081BC0BED53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2C205C08-3F95-45E1-A0F8-CA871C68B044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601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35927860-1D04-4E05-BBDB-A37712DA3A38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B82917A-960A-47A5-B5B6-7C2552B74E5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F1E69E9A-B50C-4EB7-BC67-DDD90E619635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BC0A18F-9474-4A33-BF49-BF33FB318436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2.pn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15"/>
          <p:cNvGraphicFramePr>
            <a:graphicFrameLocks noChangeAspect="1"/>
          </p:cNvGraphicFramePr>
          <p:nvPr/>
        </p:nvGraphicFramePr>
        <p:xfrm>
          <a:off x="44450" y="2393950"/>
          <a:ext cx="9077325" cy="1819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59" name="Image" r:id="rId3" imgW="10209524" imgH="1815873" progId="">
                  <p:embed/>
                </p:oleObj>
              </mc:Choice>
              <mc:Fallback>
                <p:oleObj name="Image" r:id="rId3" imgW="10209524" imgH="1815873" progId="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450" y="2393950"/>
                        <a:ext cx="9077325" cy="1819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34925" y="4292600"/>
            <a:ext cx="9074150" cy="2520950"/>
            <a:chOff x="0" y="2640"/>
            <a:chExt cx="5760" cy="1680"/>
          </a:xfrm>
        </p:grpSpPr>
        <p:sp>
          <p:nvSpPr>
            <p:cNvPr id="6" name="Rectangle 17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1680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rgbClr val="1D528D"/>
                </a:solidFill>
                <a:latin typeface="Calibri" pitchFamily="34" charset="0"/>
              </a:endParaRPr>
            </a:p>
          </p:txBody>
        </p:sp>
        <p:sp>
          <p:nvSpPr>
            <p:cNvPr id="7" name="Rectangle 18"/>
            <p:cNvSpPr>
              <a:spLocks noChangeArrowheads="1"/>
            </p:cNvSpPr>
            <p:nvPr userDrawn="1"/>
          </p:nvSpPr>
          <p:spPr bwMode="gray">
            <a:xfrm>
              <a:off x="0" y="2640"/>
              <a:ext cx="5760" cy="96"/>
            </a:xfrm>
            <a:prstGeom prst="rect">
              <a:avLst/>
            </a:prstGeom>
            <a:gradFill rotWithShape="0">
              <a:gsLst>
                <a:gs pos="0">
                  <a:schemeClr val="bg2">
                    <a:gamma/>
                    <a:shade val="46275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1800">
                <a:solidFill>
                  <a:srgbClr val="1D528D"/>
                </a:solidFill>
                <a:latin typeface="Calibri" pitchFamily="34" charset="0"/>
              </a:endParaRPr>
            </a:p>
          </p:txBody>
        </p:sp>
      </p:grpSp>
      <p:sp>
        <p:nvSpPr>
          <p:cNvPr id="8" name="Rectangle 19"/>
          <p:cNvSpPr>
            <a:spLocks noChangeArrowheads="1"/>
          </p:cNvSpPr>
          <p:nvPr/>
        </p:nvSpPr>
        <p:spPr bwMode="gray">
          <a:xfrm>
            <a:off x="34925" y="44450"/>
            <a:ext cx="9074150" cy="2282825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solidFill>
                <a:srgbClr val="1D528D"/>
              </a:solidFill>
              <a:latin typeface="Calibri" pitchFamily="34" charset="0"/>
            </a:endParaRPr>
          </a:p>
        </p:txBody>
      </p:sp>
      <p:grpSp>
        <p:nvGrpSpPr>
          <p:cNvPr id="9" name="Group 20"/>
          <p:cNvGrpSpPr>
            <a:grpSpLocks/>
          </p:cNvGrpSpPr>
          <p:nvPr/>
        </p:nvGrpSpPr>
        <p:grpSpPr bwMode="auto">
          <a:xfrm>
            <a:off x="-4763" y="0"/>
            <a:ext cx="9148763" cy="6856413"/>
            <a:chOff x="-3" y="0"/>
            <a:chExt cx="5763" cy="4319"/>
          </a:xfrm>
        </p:grpSpPr>
        <p:sp>
          <p:nvSpPr>
            <p:cNvPr id="10" name="AutoShape 21"/>
            <p:cNvSpPr>
              <a:spLocks noChangeArrowheads="1"/>
            </p:cNvSpPr>
            <p:nvPr userDrawn="1"/>
          </p:nvSpPr>
          <p:spPr bwMode="gray">
            <a:xfrm>
              <a:off x="24" y="24"/>
              <a:ext cx="5712" cy="4272"/>
            </a:xfrm>
            <a:prstGeom prst="roundRect">
              <a:avLst>
                <a:gd name="adj" fmla="val 6227"/>
              </a:avLst>
            </a:prstGeom>
            <a:noFill/>
            <a:ln w="76200">
              <a:solidFill>
                <a:schemeClr val="bg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rgbClr val="1D528D"/>
                </a:solidFill>
                <a:latin typeface="Calibri" pitchFamily="34" charset="0"/>
              </a:endParaRPr>
            </a:p>
          </p:txBody>
        </p:sp>
        <p:sp>
          <p:nvSpPr>
            <p:cNvPr id="11" name="Freeform 22"/>
            <p:cNvSpPr>
              <a:spLocks/>
            </p:cNvSpPr>
            <p:nvPr userDrawn="1"/>
          </p:nvSpPr>
          <p:spPr bwMode="gray">
            <a:xfrm>
              <a:off x="0" y="0"/>
              <a:ext cx="288" cy="288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2" name="Freeform 23"/>
            <p:cNvSpPr>
              <a:spLocks/>
            </p:cNvSpPr>
            <p:nvPr userDrawn="1"/>
          </p:nvSpPr>
          <p:spPr bwMode="gray">
            <a:xfrm rot="-5408600">
              <a:off x="-50" y="4030"/>
              <a:ext cx="336" cy="242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3" name="Freeform 24"/>
            <p:cNvSpPr>
              <a:spLocks/>
            </p:cNvSpPr>
            <p:nvPr userDrawn="1"/>
          </p:nvSpPr>
          <p:spPr bwMode="gray">
            <a:xfrm rot="10769190">
              <a:off x="5519" y="4031"/>
              <a:ext cx="232" cy="287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4" name="Freeform 25"/>
            <p:cNvSpPr>
              <a:spLocks/>
            </p:cNvSpPr>
            <p:nvPr userDrawn="1"/>
          </p:nvSpPr>
          <p:spPr bwMode="gray">
            <a:xfrm rot="5400000">
              <a:off x="5472" y="0"/>
              <a:ext cx="288" cy="288"/>
            </a:xfrm>
            <a:custGeom>
              <a:avLst/>
              <a:gdLst>
                <a:gd name="T0" fmla="*/ 0 w 336"/>
                <a:gd name="T1" fmla="*/ 48 h 384"/>
                <a:gd name="T2" fmla="*/ 0 w 336"/>
                <a:gd name="T3" fmla="*/ 384 h 384"/>
                <a:gd name="T4" fmla="*/ 96 w 336"/>
                <a:gd name="T5" fmla="*/ 192 h 384"/>
                <a:gd name="T6" fmla="*/ 192 w 336"/>
                <a:gd name="T7" fmla="*/ 48 h 384"/>
                <a:gd name="T8" fmla="*/ 336 w 336"/>
                <a:gd name="T9" fmla="*/ 0 h 384"/>
                <a:gd name="T10" fmla="*/ 0 w 33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336" h="384">
                  <a:moveTo>
                    <a:pt x="0" y="48"/>
                  </a:moveTo>
                  <a:lnTo>
                    <a:pt x="0" y="384"/>
                  </a:lnTo>
                  <a:lnTo>
                    <a:pt x="96" y="192"/>
                  </a:lnTo>
                  <a:lnTo>
                    <a:pt x="192" y="48"/>
                  </a:lnTo>
                  <a:lnTo>
                    <a:pt x="336" y="0"/>
                  </a:lnTo>
                  <a:lnTo>
                    <a:pt x="0" y="0"/>
                  </a:lnTo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5" name="Group 26"/>
          <p:cNvGrpSpPr>
            <a:grpSpLocks/>
          </p:cNvGrpSpPr>
          <p:nvPr/>
        </p:nvGrpSpPr>
        <p:grpSpPr bwMode="auto">
          <a:xfrm>
            <a:off x="2482850" y="2895600"/>
            <a:ext cx="2698750" cy="1041400"/>
            <a:chOff x="1610" y="1965"/>
            <a:chExt cx="1700" cy="656"/>
          </a:xfrm>
        </p:grpSpPr>
        <p:pic>
          <p:nvPicPr>
            <p:cNvPr id="16" name="Picture 27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2426" y="1965"/>
              <a:ext cx="590" cy="5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7" name="Picture 28" descr="Untitled-1 copy"/>
            <p:cNvPicPr>
              <a:picLocks noChangeAspect="1" noChangeArrowheads="1"/>
            </p:cNvPicPr>
            <p:nvPr userDrawn="1"/>
          </p:nvPicPr>
          <p:blipFill>
            <a:blip r:embed="rId6" cstate="print"/>
            <a:srcRect/>
            <a:stretch>
              <a:fillRect/>
            </a:stretch>
          </p:blipFill>
          <p:spPr bwMode="gray">
            <a:xfrm>
              <a:off x="3061" y="2372"/>
              <a:ext cx="249" cy="2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8" name="Picture 29" descr="Untitled-1 copy"/>
            <p:cNvPicPr>
              <a:picLocks noChangeAspect="1" noChangeArrowheads="1"/>
            </p:cNvPicPr>
            <p:nvPr userDrawn="1"/>
          </p:nvPicPr>
          <p:blipFill>
            <a:blip r:embed="rId5" cstate="print"/>
            <a:srcRect/>
            <a:stretch>
              <a:fillRect/>
            </a:stretch>
          </p:blipFill>
          <p:spPr bwMode="gray">
            <a:xfrm>
              <a:off x="1610" y="2237"/>
              <a:ext cx="363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ltGray">
          <a:xfrm>
            <a:off x="762000" y="990600"/>
            <a:ext cx="7772400" cy="10668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953000"/>
            <a:ext cx="6400800" cy="533400"/>
          </a:xfrm>
        </p:spPr>
        <p:txBody>
          <a:bodyPr/>
          <a:lstStyle>
            <a:lvl1pPr marL="0" indent="0" algn="ctr">
              <a:buFontTx/>
              <a:buNone/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9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5A7C2BF6-D198-472E-B3C4-1DC6C6B3CB87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2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1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46365837-5825-409C-8789-EA791469609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FBD24A4F-DC81-426B-BD5E-CB93D8CE7013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6A13E054-1468-47A6-8012-57AB1BABA9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1229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1229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C710B1B2-2908-488E-B377-0BF176AF7F54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BDA546B6-657E-403C-B659-672500D898E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6400" y="274638"/>
            <a:ext cx="6629400" cy="8683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949825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6138814D-7C21-43C2-9FC9-4190062EF6C4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ED319675-96F6-49FC-9952-3E5F01180E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914576-D0AE-4973-97A4-6E50376BB9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605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049801-DB34-4607-B63B-1C8E0DEA952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9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E0F271-B253-4F11-9E69-6E5F414B77E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5618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934722-3EF8-4BFE-83A9-9C91DC7DE6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7496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A8F1B-884B-414E-A089-18A3CEF5012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3965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DBFC32-9F83-417C-A858-BB265E0E93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74984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CAFB0A-6B0B-48A9-83CD-CC52FF12D0D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5213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F8E600F7-6A24-4E42-8FFE-A4ADBE7B52DC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itchFamily="18" charset="0"/>
              </a:defRPr>
            </a:lvl1pPr>
          </a:lstStyle>
          <a:p>
            <a:fld id="{7679356F-FA1F-45B1-9C49-D55947BE497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E72192-6644-46F8-9286-AE06651377F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919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C47994-76B8-4617-96A1-EF150846FC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359526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FE8D0-2D90-46F6-90AD-4458950EB6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580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3F969B-47B1-40F9-9FCA-510ED0EF86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96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9943FE76-F194-4017-8D90-9E4C92FFB846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6CA5E230-7ADB-450F-8AE2-D7BADB86CCC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9498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27FDC7EB-02C2-484A-8A82-DF8DF39B82E0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F377F8C1-316F-48C9-8D7D-801EF295757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D3780C31-D7B1-4F15-A5CF-60DC62E6C471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B8E38193-1EF8-4DB9-9AF2-95DBAF028DE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9F3A5160-35F0-4C4B-A09D-D1739EB47416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573A49C5-38F1-41EF-978C-3CADAB54E8B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194E8B74-2F72-447F-9E70-2AE13DFD0CF0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4B86A8DE-63CE-406D-A5F1-B82EF3B6BE8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DC8FB776-24F1-4E93-8A94-CBDA250725CA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AB1D5CCE-8E54-4EDD-8D18-780F11B433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2E066CE8-1AC1-4CA7-B6F3-40F0E5FFD57B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989"/>
                </a:solidFill>
                <a:latin typeface="Times New Roman" pitchFamily="18" charset="0"/>
              </a:defRPr>
            </a:lvl1pPr>
          </a:lstStyle>
          <a:p>
            <a:fld id="{0AF4211B-022A-47E0-939B-202A02A174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png"/><Relationship Id="rId15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1">
                <a:gamma/>
                <a:tint val="39216"/>
                <a:invGamma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8" name="Group 11"/>
          <p:cNvGrpSpPr>
            <a:grpSpLocks/>
          </p:cNvGrpSpPr>
          <p:nvPr/>
        </p:nvGrpSpPr>
        <p:grpSpPr bwMode="auto">
          <a:xfrm>
            <a:off x="0" y="285750"/>
            <a:ext cx="9156700" cy="911225"/>
            <a:chOff x="-1" y="196"/>
            <a:chExt cx="5768" cy="635"/>
          </a:xfrm>
        </p:grpSpPr>
        <p:sp>
          <p:nvSpPr>
            <p:cNvPr id="4108" name="Rectangle 12"/>
            <p:cNvSpPr>
              <a:spLocks noChangeArrowheads="1"/>
            </p:cNvSpPr>
            <p:nvPr userDrawn="1"/>
          </p:nvSpPr>
          <p:spPr bwMode="gray">
            <a:xfrm>
              <a:off x="1" y="196"/>
              <a:ext cx="5766" cy="635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tx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 sz="1800">
                <a:solidFill>
                  <a:srgbClr val="1D528D"/>
                </a:solidFill>
                <a:latin typeface="Calibri" pitchFamily="34" charset="0"/>
              </a:endParaRPr>
            </a:p>
          </p:txBody>
        </p:sp>
        <p:sp>
          <p:nvSpPr>
            <p:cNvPr id="1037" name="Freeform 13"/>
            <p:cNvSpPr>
              <a:spLocks/>
            </p:cNvSpPr>
            <p:nvPr userDrawn="1"/>
          </p:nvSpPr>
          <p:spPr bwMode="gray">
            <a:xfrm flipH="1" flipV="1">
              <a:off x="2265" y="196"/>
              <a:ext cx="3497" cy="226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tx1"/>
                </a:gs>
                <a:gs pos="100000">
                  <a:schemeClr val="tx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rgbClr val="1D528D"/>
                </a:solidFill>
                <a:latin typeface="Calibri"/>
                <a:cs typeface="+mn-cs"/>
              </a:endParaRPr>
            </a:p>
          </p:txBody>
        </p:sp>
        <p:sp>
          <p:nvSpPr>
            <p:cNvPr id="1038" name="Freeform 14"/>
            <p:cNvSpPr>
              <a:spLocks/>
            </p:cNvSpPr>
            <p:nvPr userDrawn="1"/>
          </p:nvSpPr>
          <p:spPr bwMode="gray">
            <a:xfrm>
              <a:off x="-1" y="514"/>
              <a:ext cx="3702" cy="311"/>
            </a:xfrm>
            <a:custGeom>
              <a:avLst/>
              <a:gdLst/>
              <a:ahLst/>
              <a:cxnLst>
                <a:cxn ang="0">
                  <a:pos x="45" y="590"/>
                </a:cxn>
                <a:cxn ang="0">
                  <a:pos x="1497" y="590"/>
                </a:cxn>
                <a:cxn ang="0">
                  <a:pos x="0" y="0"/>
                </a:cxn>
                <a:cxn ang="0">
                  <a:pos x="0" y="590"/>
                </a:cxn>
              </a:cxnLst>
              <a:rect l="0" t="0" r="r" b="b"/>
              <a:pathLst>
                <a:path w="1497" h="590">
                  <a:moveTo>
                    <a:pt x="45" y="590"/>
                  </a:moveTo>
                  <a:lnTo>
                    <a:pt x="1497" y="590"/>
                  </a:lnTo>
                  <a:lnTo>
                    <a:pt x="0" y="0"/>
                  </a:lnTo>
                  <a:lnTo>
                    <a:pt x="0" y="590"/>
                  </a:lnTo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18900000" scaled="1"/>
            </a:gradFill>
            <a:ln w="9525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>
                <a:solidFill>
                  <a:srgbClr val="1D528D"/>
                </a:solidFill>
                <a:latin typeface="Calibri"/>
                <a:cs typeface="+mn-cs"/>
              </a:endParaRPr>
            </a:p>
          </p:txBody>
        </p:sp>
      </p:grpSp>
      <p:sp>
        <p:nvSpPr>
          <p:cNvPr id="1039" name="Rectangle 15"/>
          <p:cNvSpPr>
            <a:spLocks noChangeArrowheads="1"/>
          </p:cNvSpPr>
          <p:nvPr/>
        </p:nvSpPr>
        <p:spPr bwMode="gray">
          <a:xfrm>
            <a:off x="1588" y="0"/>
            <a:ext cx="9144000" cy="241300"/>
          </a:xfrm>
          <a:prstGeom prst="rect">
            <a:avLst/>
          </a:prstGeom>
          <a:gradFill rotWithShape="0">
            <a:gsLst>
              <a:gs pos="0">
                <a:schemeClr val="tx1"/>
              </a:gs>
              <a:gs pos="100000">
                <a:schemeClr val="tx1">
                  <a:gamma/>
                  <a:shade val="46275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solidFill>
                <a:srgbClr val="1D528D"/>
              </a:solidFill>
              <a:latin typeface="Calibri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gray">
          <a:xfrm>
            <a:off x="12700" y="1235075"/>
            <a:ext cx="9132888" cy="158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2">
                  <a:gamma/>
                  <a:tint val="0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1800">
              <a:solidFill>
                <a:srgbClr val="1D528D"/>
              </a:solidFill>
              <a:latin typeface="Calibri" pitchFamily="34" charset="0"/>
            </a:endParaRPr>
          </a:p>
        </p:txBody>
      </p:sp>
      <p:pic>
        <p:nvPicPr>
          <p:cNvPr id="4101" name="Picture 17" descr="Untitled-1 copy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gray">
          <a:xfrm>
            <a:off x="252413" y="382588"/>
            <a:ext cx="7207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18" descr="Untitled-1 copy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gray">
          <a:xfrm>
            <a:off x="973138" y="765175"/>
            <a:ext cx="358775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 bwMode="gray">
          <a:xfrm>
            <a:off x="1676400" y="274638"/>
            <a:ext cx="6629400" cy="868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10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94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1D528D"/>
                </a:solidFill>
                <a:latin typeface="Calibri" pitchFamily="34" charset="0"/>
              </a:defRPr>
            </a:lvl1pPr>
          </a:lstStyle>
          <a:p>
            <a:fld id="{770D5BEF-48EC-424C-9AEC-9D626ED72650}" type="datetimeFigureOut">
              <a:rPr lang="en-US"/>
              <a:pPr/>
              <a:t>9/10/15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77000"/>
            <a:ext cx="2895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1D528D"/>
                </a:solidFill>
                <a:latin typeface="Calibri" pitchFamily="34" charset="0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1D528D"/>
                </a:solidFill>
                <a:latin typeface="Calibri" pitchFamily="34" charset="0"/>
              </a:defRPr>
            </a:lvl1pPr>
          </a:lstStyle>
          <a:p>
            <a:fld id="{C372297E-4ADA-443E-930F-8C508F7B68B5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09" r:id="rId2"/>
    <p:sldLayoutId id="2147483810" r:id="rId3"/>
    <p:sldLayoutId id="2147483811" r:id="rId4"/>
    <p:sldLayoutId id="2147483812" r:id="rId5"/>
    <p:sldLayoutId id="2147483813" r:id="rId6"/>
    <p:sldLayoutId id="2147483814" r:id="rId7"/>
    <p:sldLayoutId id="2147483815" r:id="rId8"/>
    <p:sldLayoutId id="2147483816" r:id="rId9"/>
    <p:sldLayoutId id="2147483817" r:id="rId10"/>
    <p:sldLayoutId id="2147483818" r:id="rId11"/>
    <p:sldLayoutId id="2147483819" r:id="rId12"/>
  </p:sldLayoutIdLst>
  <p:txStyles>
    <p:titleStyle>
      <a:lvl1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Garamond"/>
          <a:ea typeface="+mj-ea"/>
          <a:cs typeface="Garamond"/>
        </a:defRPr>
      </a:lvl1pPr>
      <a:lvl2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rebuchet MS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rebuchet MS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rebuchet MS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Trebuchet MS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Garamond"/>
          <a:ea typeface="+mn-ea"/>
          <a:cs typeface="Garamond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Garamond"/>
          <a:cs typeface="Garamond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0" i="0">
          <a:solidFill>
            <a:schemeClr val="tx1"/>
          </a:solidFill>
          <a:latin typeface="Garamond"/>
          <a:cs typeface="Garamond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b="0" i="0">
          <a:solidFill>
            <a:schemeClr val="tx1"/>
          </a:solidFill>
          <a:latin typeface="Garamond"/>
          <a:cs typeface="Garamond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b="0" i="0">
          <a:solidFill>
            <a:schemeClr val="tx1"/>
          </a:solidFill>
          <a:latin typeface="Garamond"/>
          <a:cs typeface="Garamond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9224E-6044-450B-B95C-447D58936F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817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1" r:id="rId1"/>
    <p:sldLayoutId id="2147483822" r:id="rId2"/>
    <p:sldLayoutId id="2147483823" r:id="rId3"/>
    <p:sldLayoutId id="2147483824" r:id="rId4"/>
    <p:sldLayoutId id="2147483825" r:id="rId5"/>
    <p:sldLayoutId id="2147483826" r:id="rId6"/>
    <p:sldLayoutId id="2147483827" r:id="rId7"/>
    <p:sldLayoutId id="2147483828" r:id="rId8"/>
    <p:sldLayoutId id="2147483829" r:id="rId9"/>
    <p:sldLayoutId id="2147483830" r:id="rId10"/>
    <p:sldLayoutId id="214748383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Garamond"/>
          <a:ea typeface="+mj-ea"/>
          <a:cs typeface="Garamon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Garamond"/>
          <a:ea typeface="+mn-ea"/>
          <a:cs typeface="Garamond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Garamond"/>
          <a:ea typeface="+mn-ea"/>
          <a:cs typeface="Garamond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Garamond"/>
          <a:ea typeface="+mn-ea"/>
          <a:cs typeface="Garamond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Garamond"/>
          <a:ea typeface="+mn-ea"/>
          <a:cs typeface="Garamond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Garamond"/>
          <a:ea typeface="+mn-ea"/>
          <a:cs typeface="Garamond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emf"/></Relationships>
</file>

<file path=ppt/slides/_rels/slide16.xml.rels><?xml version="1.0" encoding="UTF-8" standalone="yes"?>
<Relationships xmlns="http://schemas.openxmlformats.org/package/2006/relationships"><Relationship Id="rId11" Type="http://schemas.openxmlformats.org/officeDocument/2006/relationships/image" Target="../media/image9.wmf"/><Relationship Id="rId12" Type="http://schemas.openxmlformats.org/officeDocument/2006/relationships/oleObject" Target="../embeddings/oleObject6.bin"/><Relationship Id="rId13" Type="http://schemas.openxmlformats.org/officeDocument/2006/relationships/image" Target="../media/image10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4.xml"/><Relationship Id="rId3" Type="http://schemas.openxmlformats.org/officeDocument/2006/relationships/notesSlide" Target="../notesSlides/notesSlide9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6.wmf"/><Relationship Id="rId6" Type="http://schemas.openxmlformats.org/officeDocument/2006/relationships/oleObject" Target="../embeddings/oleObject3.bin"/><Relationship Id="rId7" Type="http://schemas.openxmlformats.org/officeDocument/2006/relationships/image" Target="../media/image7.wmf"/><Relationship Id="rId8" Type="http://schemas.openxmlformats.org/officeDocument/2006/relationships/oleObject" Target="../embeddings/oleObject4.bin"/><Relationship Id="rId9" Type="http://schemas.openxmlformats.org/officeDocument/2006/relationships/image" Target="../media/image8.wmf"/><Relationship Id="rId10" Type="http://schemas.openxmlformats.org/officeDocument/2006/relationships/oleObject" Target="../embeddings/oleObject5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image" Target="../media/image4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4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4" Type="http://schemas.openxmlformats.org/officeDocument/2006/relationships/oleObject" Target="../embeddings/oleObject7.bin"/><Relationship Id="rId5" Type="http://schemas.openxmlformats.org/officeDocument/2006/relationships/image" Target="../media/image12.wmf"/><Relationship Id="rId6" Type="http://schemas.openxmlformats.org/officeDocument/2006/relationships/oleObject" Target="../embeddings/oleObject8.bin"/><Relationship Id="rId7" Type="http://schemas.openxmlformats.org/officeDocument/2006/relationships/image" Target="../media/image13.wmf"/><Relationship Id="rId8" Type="http://schemas.openxmlformats.org/officeDocument/2006/relationships/oleObject" Target="../embeddings/oleObject9.bin"/><Relationship Id="rId9" Type="http://schemas.openxmlformats.org/officeDocument/2006/relationships/image" Target="../media/image14.wmf"/><Relationship Id="rId10" Type="http://schemas.openxmlformats.org/officeDocument/2006/relationships/oleObject" Target="../embeddings/oleObject10.bin"/><Relationship Id="rId11" Type="http://schemas.openxmlformats.org/officeDocument/2006/relationships/image" Target="../media/image15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image" Target="../media/image16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0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7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notesSlide" Target="../notesSlides/notesSlid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Title 2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8534400" cy="1905000"/>
          </a:xfrm>
        </p:spPr>
        <p:txBody>
          <a:bodyPr>
            <a:normAutofit fontScale="90000"/>
          </a:bodyPr>
          <a:lstStyle/>
          <a:p>
            <a:r>
              <a:rPr lang="en-US" sz="4000" dirty="0" smtClean="0"/>
              <a:t>Empirical Findings from Research on Decision Making under Risk &amp; Uncertainty</a:t>
            </a:r>
          </a:p>
        </p:txBody>
      </p:sp>
      <p:sp>
        <p:nvSpPr>
          <p:cNvPr id="43010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Branch Independence </a:t>
            </a:r>
          </a:p>
        </p:txBody>
      </p:sp>
      <p:sp>
        <p:nvSpPr>
          <p:cNvPr id="47110" name="Rectangle 6"/>
          <p:cNvSpPr>
            <a:spLocks noChangeArrowheads="1"/>
          </p:cNvSpPr>
          <p:nvPr/>
        </p:nvSpPr>
        <p:spPr bwMode="auto">
          <a:xfrm>
            <a:off x="2209800" y="1676400"/>
            <a:ext cx="43878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(Birnbaum </a:t>
            </a:r>
            <a:r>
              <a:rPr lang="en-US" dirty="0" err="1"/>
              <a:t>Tversky</a:t>
            </a:r>
            <a:r>
              <a:rPr lang="en-US" dirty="0"/>
              <a:t> &amp; </a:t>
            </a:r>
            <a:r>
              <a:rPr lang="en-US" dirty="0" err="1"/>
              <a:t>Kahneman</a:t>
            </a:r>
            <a:r>
              <a:rPr lang="en-US" dirty="0"/>
              <a:t>)</a:t>
            </a:r>
          </a:p>
        </p:txBody>
      </p:sp>
      <p:grpSp>
        <p:nvGrpSpPr>
          <p:cNvPr id="2" name="Group 61"/>
          <p:cNvGrpSpPr>
            <a:grpSpLocks/>
          </p:cNvGrpSpPr>
          <p:nvPr/>
        </p:nvGrpSpPr>
        <p:grpSpPr bwMode="auto">
          <a:xfrm>
            <a:off x="1066800" y="2971800"/>
            <a:ext cx="3276600" cy="3124200"/>
            <a:chOff x="672" y="1872"/>
            <a:chExt cx="2064" cy="1968"/>
          </a:xfrm>
        </p:grpSpPr>
        <p:sp>
          <p:nvSpPr>
            <p:cNvPr id="47135" name="Rectangle 8"/>
            <p:cNvSpPr>
              <a:spLocks noChangeArrowheads="1"/>
            </p:cNvSpPr>
            <p:nvPr/>
          </p:nvSpPr>
          <p:spPr bwMode="auto">
            <a:xfrm>
              <a:off x="720" y="2784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7136" name="Line 9"/>
            <p:cNvSpPr>
              <a:spLocks noChangeShapeType="1"/>
            </p:cNvSpPr>
            <p:nvPr/>
          </p:nvSpPr>
          <p:spPr bwMode="auto">
            <a:xfrm flipV="1">
              <a:off x="912" y="2544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37" name="Line 10"/>
            <p:cNvSpPr>
              <a:spLocks noChangeShapeType="1"/>
            </p:cNvSpPr>
            <p:nvPr/>
          </p:nvSpPr>
          <p:spPr bwMode="auto">
            <a:xfrm>
              <a:off x="912" y="2928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38" name="Oval 11"/>
            <p:cNvSpPr>
              <a:spLocks noChangeArrowheads="1"/>
            </p:cNvSpPr>
            <p:nvPr/>
          </p:nvSpPr>
          <p:spPr bwMode="auto">
            <a:xfrm>
              <a:off x="1344" y="235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7139" name="Oval 12"/>
            <p:cNvSpPr>
              <a:spLocks noChangeArrowheads="1"/>
            </p:cNvSpPr>
            <p:nvPr/>
          </p:nvSpPr>
          <p:spPr bwMode="auto">
            <a:xfrm>
              <a:off x="1344" y="3024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7140" name="Line 13"/>
            <p:cNvSpPr>
              <a:spLocks noChangeShapeType="1"/>
            </p:cNvSpPr>
            <p:nvPr/>
          </p:nvSpPr>
          <p:spPr bwMode="auto">
            <a:xfrm flipV="1">
              <a:off x="1584" y="2016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41" name="Line 14"/>
            <p:cNvSpPr>
              <a:spLocks noChangeShapeType="1"/>
            </p:cNvSpPr>
            <p:nvPr/>
          </p:nvSpPr>
          <p:spPr bwMode="auto">
            <a:xfrm>
              <a:off x="1584" y="249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42" name="Line 15"/>
            <p:cNvSpPr>
              <a:spLocks noChangeShapeType="1"/>
            </p:cNvSpPr>
            <p:nvPr/>
          </p:nvSpPr>
          <p:spPr bwMode="auto">
            <a:xfrm flipV="1">
              <a:off x="1584" y="2976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43" name="Line 16"/>
            <p:cNvSpPr>
              <a:spLocks noChangeShapeType="1"/>
            </p:cNvSpPr>
            <p:nvPr/>
          </p:nvSpPr>
          <p:spPr bwMode="auto">
            <a:xfrm>
              <a:off x="1584" y="3168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44" name="Text Box 17"/>
            <p:cNvSpPr txBox="1">
              <a:spLocks noChangeArrowheads="1"/>
            </p:cNvSpPr>
            <p:nvPr/>
          </p:nvSpPr>
          <p:spPr bwMode="auto">
            <a:xfrm>
              <a:off x="1680" y="18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4</a:t>
              </a:r>
            </a:p>
          </p:txBody>
        </p:sp>
        <p:sp>
          <p:nvSpPr>
            <p:cNvPr id="47145" name="Text Box 18"/>
            <p:cNvSpPr txBox="1">
              <a:spLocks noChangeArrowheads="1"/>
            </p:cNvSpPr>
            <p:nvPr/>
          </p:nvSpPr>
          <p:spPr bwMode="auto">
            <a:xfrm>
              <a:off x="1776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39</a:t>
              </a:r>
            </a:p>
          </p:txBody>
        </p:sp>
        <p:sp>
          <p:nvSpPr>
            <p:cNvPr id="47146" name="Text Box 19"/>
            <p:cNvSpPr txBox="1">
              <a:spLocks noChangeArrowheads="1"/>
            </p:cNvSpPr>
            <p:nvPr/>
          </p:nvSpPr>
          <p:spPr bwMode="auto">
            <a:xfrm>
              <a:off x="1152" y="201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47" name="Text Box 20"/>
            <p:cNvSpPr txBox="1">
              <a:spLocks noChangeArrowheads="1"/>
            </p:cNvSpPr>
            <p:nvPr/>
          </p:nvSpPr>
          <p:spPr bwMode="auto">
            <a:xfrm>
              <a:off x="1392" y="254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48" name="Text Box 21"/>
            <p:cNvSpPr txBox="1">
              <a:spLocks noChangeArrowheads="1"/>
            </p:cNvSpPr>
            <p:nvPr/>
          </p:nvSpPr>
          <p:spPr bwMode="auto">
            <a:xfrm>
              <a:off x="1344" y="288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49" name="Text Box 22"/>
            <p:cNvSpPr txBox="1">
              <a:spLocks noChangeArrowheads="1"/>
            </p:cNvSpPr>
            <p:nvPr/>
          </p:nvSpPr>
          <p:spPr bwMode="auto">
            <a:xfrm>
              <a:off x="1248" y="33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50" name="Text Box 23"/>
            <p:cNvSpPr txBox="1">
              <a:spLocks noChangeArrowheads="1"/>
            </p:cNvSpPr>
            <p:nvPr/>
          </p:nvSpPr>
          <p:spPr bwMode="auto">
            <a:xfrm>
              <a:off x="1776" y="28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4</a:t>
              </a:r>
            </a:p>
          </p:txBody>
        </p:sp>
        <p:sp>
          <p:nvSpPr>
            <p:cNvPr id="47151" name="Text Box 24"/>
            <p:cNvSpPr txBox="1">
              <a:spLocks noChangeArrowheads="1"/>
            </p:cNvSpPr>
            <p:nvPr/>
          </p:nvSpPr>
          <p:spPr bwMode="auto">
            <a:xfrm>
              <a:off x="1632" y="35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96</a:t>
              </a:r>
            </a:p>
          </p:txBody>
        </p:sp>
        <p:sp>
          <p:nvSpPr>
            <p:cNvPr id="47152" name="Line 25"/>
            <p:cNvSpPr>
              <a:spLocks noChangeShapeType="1"/>
            </p:cNvSpPr>
            <p:nvPr/>
          </p:nvSpPr>
          <p:spPr bwMode="auto">
            <a:xfrm flipV="1">
              <a:off x="1584" y="2352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53" name="Text Box 26"/>
            <p:cNvSpPr txBox="1">
              <a:spLocks noChangeArrowheads="1"/>
            </p:cNvSpPr>
            <p:nvPr/>
          </p:nvSpPr>
          <p:spPr bwMode="auto">
            <a:xfrm>
              <a:off x="1392" y="225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54" name="Text Box 27"/>
            <p:cNvSpPr txBox="1">
              <a:spLocks noChangeArrowheads="1"/>
            </p:cNvSpPr>
            <p:nvPr/>
          </p:nvSpPr>
          <p:spPr bwMode="auto">
            <a:xfrm>
              <a:off x="1776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33</a:t>
              </a:r>
            </a:p>
          </p:txBody>
        </p:sp>
        <p:sp>
          <p:nvSpPr>
            <p:cNvPr id="47155" name="Line 28"/>
            <p:cNvSpPr>
              <a:spLocks noChangeShapeType="1"/>
            </p:cNvSpPr>
            <p:nvPr/>
          </p:nvSpPr>
          <p:spPr bwMode="auto">
            <a:xfrm>
              <a:off x="1632" y="3168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56" name="Text Box 29"/>
            <p:cNvSpPr txBox="1">
              <a:spLocks noChangeArrowheads="1"/>
            </p:cNvSpPr>
            <p:nvPr/>
          </p:nvSpPr>
          <p:spPr bwMode="auto">
            <a:xfrm>
              <a:off x="1536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57" name="Text Box 30"/>
            <p:cNvSpPr txBox="1">
              <a:spLocks noChangeArrowheads="1"/>
            </p:cNvSpPr>
            <p:nvPr/>
          </p:nvSpPr>
          <p:spPr bwMode="auto">
            <a:xfrm>
              <a:off x="2064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</a:t>
              </a:r>
            </a:p>
          </p:txBody>
        </p:sp>
        <p:sp>
          <p:nvSpPr>
            <p:cNvPr id="47158" name="Text Box 31"/>
            <p:cNvSpPr txBox="1">
              <a:spLocks noChangeArrowheads="1"/>
            </p:cNvSpPr>
            <p:nvPr/>
          </p:nvSpPr>
          <p:spPr bwMode="auto">
            <a:xfrm>
              <a:off x="672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7159" name="Text Box 32"/>
            <p:cNvSpPr txBox="1">
              <a:spLocks noChangeArrowheads="1"/>
            </p:cNvSpPr>
            <p:nvPr/>
          </p:nvSpPr>
          <p:spPr bwMode="auto">
            <a:xfrm>
              <a:off x="672" y="30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</p:grpSp>
      <p:grpSp>
        <p:nvGrpSpPr>
          <p:cNvPr id="3" name="Group 60"/>
          <p:cNvGrpSpPr>
            <a:grpSpLocks/>
          </p:cNvGrpSpPr>
          <p:nvPr/>
        </p:nvGrpSpPr>
        <p:grpSpPr bwMode="auto">
          <a:xfrm>
            <a:off x="5334000" y="2819400"/>
            <a:ext cx="3276600" cy="3124200"/>
            <a:chOff x="3360" y="1776"/>
            <a:chExt cx="2064" cy="1968"/>
          </a:xfrm>
        </p:grpSpPr>
        <p:sp>
          <p:nvSpPr>
            <p:cNvPr id="4" name="Rectangle 35"/>
            <p:cNvSpPr>
              <a:spLocks noChangeArrowheads="1"/>
            </p:cNvSpPr>
            <p:nvPr/>
          </p:nvSpPr>
          <p:spPr bwMode="auto">
            <a:xfrm>
              <a:off x="3408" y="2688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7111" name="Line 36"/>
            <p:cNvSpPr>
              <a:spLocks noChangeShapeType="1"/>
            </p:cNvSpPr>
            <p:nvPr/>
          </p:nvSpPr>
          <p:spPr bwMode="auto">
            <a:xfrm flipV="1">
              <a:off x="3600" y="2448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12" name="Line 37"/>
            <p:cNvSpPr>
              <a:spLocks noChangeShapeType="1"/>
            </p:cNvSpPr>
            <p:nvPr/>
          </p:nvSpPr>
          <p:spPr bwMode="auto">
            <a:xfrm>
              <a:off x="3600" y="2832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13" name="Oval 38"/>
            <p:cNvSpPr>
              <a:spLocks noChangeArrowheads="1"/>
            </p:cNvSpPr>
            <p:nvPr/>
          </p:nvSpPr>
          <p:spPr bwMode="auto">
            <a:xfrm>
              <a:off x="4032" y="2256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7114" name="Oval 39"/>
            <p:cNvSpPr>
              <a:spLocks noChangeArrowheads="1"/>
            </p:cNvSpPr>
            <p:nvPr/>
          </p:nvSpPr>
          <p:spPr bwMode="auto">
            <a:xfrm>
              <a:off x="4032" y="2928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7115" name="Line 40"/>
            <p:cNvSpPr>
              <a:spLocks noChangeShapeType="1"/>
            </p:cNvSpPr>
            <p:nvPr/>
          </p:nvSpPr>
          <p:spPr bwMode="auto">
            <a:xfrm flipV="1">
              <a:off x="4272" y="1920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16" name="Line 41"/>
            <p:cNvSpPr>
              <a:spLocks noChangeShapeType="1"/>
            </p:cNvSpPr>
            <p:nvPr/>
          </p:nvSpPr>
          <p:spPr bwMode="auto">
            <a:xfrm>
              <a:off x="4272" y="2400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17" name="Line 42"/>
            <p:cNvSpPr>
              <a:spLocks noChangeShapeType="1"/>
            </p:cNvSpPr>
            <p:nvPr/>
          </p:nvSpPr>
          <p:spPr bwMode="auto">
            <a:xfrm flipV="1">
              <a:off x="4272" y="2880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18" name="Line 43"/>
            <p:cNvSpPr>
              <a:spLocks noChangeShapeType="1"/>
            </p:cNvSpPr>
            <p:nvPr/>
          </p:nvSpPr>
          <p:spPr bwMode="auto">
            <a:xfrm>
              <a:off x="4272" y="3072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19" name="Text Box 44"/>
            <p:cNvSpPr txBox="1">
              <a:spLocks noChangeArrowheads="1"/>
            </p:cNvSpPr>
            <p:nvPr/>
          </p:nvSpPr>
          <p:spPr bwMode="auto">
            <a:xfrm>
              <a:off x="4368" y="177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124</a:t>
              </a:r>
            </a:p>
          </p:txBody>
        </p:sp>
        <p:sp>
          <p:nvSpPr>
            <p:cNvPr id="47120" name="Text Box 45"/>
            <p:cNvSpPr txBox="1">
              <a:spLocks noChangeArrowheads="1"/>
            </p:cNvSpPr>
            <p:nvPr/>
          </p:nvSpPr>
          <p:spPr bwMode="auto">
            <a:xfrm>
              <a:off x="4464" y="24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39</a:t>
              </a:r>
            </a:p>
          </p:txBody>
        </p:sp>
        <p:sp>
          <p:nvSpPr>
            <p:cNvPr id="47121" name="Text Box 46"/>
            <p:cNvSpPr txBox="1">
              <a:spLocks noChangeArrowheads="1"/>
            </p:cNvSpPr>
            <p:nvPr/>
          </p:nvSpPr>
          <p:spPr bwMode="auto">
            <a:xfrm>
              <a:off x="3840" y="19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22" name="Text Box 47"/>
            <p:cNvSpPr txBox="1">
              <a:spLocks noChangeArrowheads="1"/>
            </p:cNvSpPr>
            <p:nvPr/>
          </p:nvSpPr>
          <p:spPr bwMode="auto">
            <a:xfrm>
              <a:off x="4080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23" name="Text Box 48"/>
            <p:cNvSpPr txBox="1">
              <a:spLocks noChangeArrowheads="1"/>
            </p:cNvSpPr>
            <p:nvPr/>
          </p:nvSpPr>
          <p:spPr bwMode="auto">
            <a:xfrm>
              <a:off x="4032" y="278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24" name="Text Box 49"/>
            <p:cNvSpPr txBox="1">
              <a:spLocks noChangeArrowheads="1"/>
            </p:cNvSpPr>
            <p:nvPr/>
          </p:nvSpPr>
          <p:spPr bwMode="auto">
            <a:xfrm>
              <a:off x="3936" y="32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25" name="Text Box 50"/>
            <p:cNvSpPr txBox="1">
              <a:spLocks noChangeArrowheads="1"/>
            </p:cNvSpPr>
            <p:nvPr/>
          </p:nvSpPr>
          <p:spPr bwMode="auto">
            <a:xfrm>
              <a:off x="4464" y="273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124</a:t>
              </a:r>
            </a:p>
          </p:txBody>
        </p:sp>
        <p:sp>
          <p:nvSpPr>
            <p:cNvPr id="47126" name="Text Box 51"/>
            <p:cNvSpPr txBox="1">
              <a:spLocks noChangeArrowheads="1"/>
            </p:cNvSpPr>
            <p:nvPr/>
          </p:nvSpPr>
          <p:spPr bwMode="auto">
            <a:xfrm>
              <a:off x="4320" y="345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96</a:t>
              </a:r>
            </a:p>
          </p:txBody>
        </p:sp>
        <p:sp>
          <p:nvSpPr>
            <p:cNvPr id="47127" name="Line 52"/>
            <p:cNvSpPr>
              <a:spLocks noChangeShapeType="1"/>
            </p:cNvSpPr>
            <p:nvPr/>
          </p:nvSpPr>
          <p:spPr bwMode="auto">
            <a:xfrm flipV="1">
              <a:off x="4272" y="225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28" name="Text Box 53"/>
            <p:cNvSpPr txBox="1">
              <a:spLocks noChangeArrowheads="1"/>
            </p:cNvSpPr>
            <p:nvPr/>
          </p:nvSpPr>
          <p:spPr bwMode="auto">
            <a:xfrm>
              <a:off x="4080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29" name="Text Box 54"/>
            <p:cNvSpPr txBox="1">
              <a:spLocks noChangeArrowheads="1"/>
            </p:cNvSpPr>
            <p:nvPr/>
          </p:nvSpPr>
          <p:spPr bwMode="auto">
            <a:xfrm>
              <a:off x="4464" y="20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33</a:t>
              </a:r>
            </a:p>
          </p:txBody>
        </p:sp>
        <p:sp>
          <p:nvSpPr>
            <p:cNvPr id="47130" name="Line 55"/>
            <p:cNvSpPr>
              <a:spLocks noChangeShapeType="1"/>
            </p:cNvSpPr>
            <p:nvPr/>
          </p:nvSpPr>
          <p:spPr bwMode="auto">
            <a:xfrm>
              <a:off x="4320" y="3072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7131" name="Text Box 56"/>
            <p:cNvSpPr txBox="1">
              <a:spLocks noChangeArrowheads="1"/>
            </p:cNvSpPr>
            <p:nvPr/>
          </p:nvSpPr>
          <p:spPr bwMode="auto">
            <a:xfrm>
              <a:off x="4224" y="302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7132" name="Text Box 57"/>
            <p:cNvSpPr txBox="1">
              <a:spLocks noChangeArrowheads="1"/>
            </p:cNvSpPr>
            <p:nvPr/>
          </p:nvSpPr>
          <p:spPr bwMode="auto">
            <a:xfrm>
              <a:off x="4752" y="30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</a:t>
              </a:r>
            </a:p>
          </p:txBody>
        </p:sp>
        <p:sp>
          <p:nvSpPr>
            <p:cNvPr id="47133" name="Text Box 58"/>
            <p:cNvSpPr txBox="1">
              <a:spLocks noChangeArrowheads="1"/>
            </p:cNvSpPr>
            <p:nvPr/>
          </p:nvSpPr>
          <p:spPr bwMode="auto">
            <a:xfrm>
              <a:off x="3360" y="23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7134" name="Text Box 59"/>
            <p:cNvSpPr txBox="1">
              <a:spLocks noChangeArrowheads="1"/>
            </p:cNvSpPr>
            <p:nvPr/>
          </p:nvSpPr>
          <p:spPr bwMode="auto">
            <a:xfrm>
              <a:off x="3360" y="297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Branch Independence </a:t>
            </a: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990600" y="2362200"/>
            <a:ext cx="446405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(Birnbaum, Tversky &amp; Kahneman)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066800" y="2971800"/>
            <a:ext cx="3276600" cy="3124200"/>
            <a:chOff x="672" y="1872"/>
            <a:chExt cx="2064" cy="1968"/>
          </a:xfrm>
        </p:grpSpPr>
        <p:sp>
          <p:nvSpPr>
            <p:cNvPr id="48159" name="Rectangle 5"/>
            <p:cNvSpPr>
              <a:spLocks noChangeArrowheads="1"/>
            </p:cNvSpPr>
            <p:nvPr/>
          </p:nvSpPr>
          <p:spPr bwMode="auto">
            <a:xfrm>
              <a:off x="720" y="2784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8160" name="Line 6"/>
            <p:cNvSpPr>
              <a:spLocks noChangeShapeType="1"/>
            </p:cNvSpPr>
            <p:nvPr/>
          </p:nvSpPr>
          <p:spPr bwMode="auto">
            <a:xfrm flipV="1">
              <a:off x="912" y="2544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61" name="Line 7"/>
            <p:cNvSpPr>
              <a:spLocks noChangeShapeType="1"/>
            </p:cNvSpPr>
            <p:nvPr/>
          </p:nvSpPr>
          <p:spPr bwMode="auto">
            <a:xfrm>
              <a:off x="912" y="2928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62" name="Oval 8"/>
            <p:cNvSpPr>
              <a:spLocks noChangeArrowheads="1"/>
            </p:cNvSpPr>
            <p:nvPr/>
          </p:nvSpPr>
          <p:spPr bwMode="auto">
            <a:xfrm>
              <a:off x="1344" y="235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8163" name="Oval 9"/>
            <p:cNvSpPr>
              <a:spLocks noChangeArrowheads="1"/>
            </p:cNvSpPr>
            <p:nvPr/>
          </p:nvSpPr>
          <p:spPr bwMode="auto">
            <a:xfrm>
              <a:off x="1344" y="3024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8164" name="Line 10"/>
            <p:cNvSpPr>
              <a:spLocks noChangeShapeType="1"/>
            </p:cNvSpPr>
            <p:nvPr/>
          </p:nvSpPr>
          <p:spPr bwMode="auto">
            <a:xfrm flipV="1">
              <a:off x="1584" y="2016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65" name="Line 11"/>
            <p:cNvSpPr>
              <a:spLocks noChangeShapeType="1"/>
            </p:cNvSpPr>
            <p:nvPr/>
          </p:nvSpPr>
          <p:spPr bwMode="auto">
            <a:xfrm>
              <a:off x="1584" y="249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66" name="Line 12"/>
            <p:cNvSpPr>
              <a:spLocks noChangeShapeType="1"/>
            </p:cNvSpPr>
            <p:nvPr/>
          </p:nvSpPr>
          <p:spPr bwMode="auto">
            <a:xfrm flipV="1">
              <a:off x="1584" y="2976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67" name="Line 13"/>
            <p:cNvSpPr>
              <a:spLocks noChangeShapeType="1"/>
            </p:cNvSpPr>
            <p:nvPr/>
          </p:nvSpPr>
          <p:spPr bwMode="auto">
            <a:xfrm>
              <a:off x="1584" y="3168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68" name="Text Box 14"/>
            <p:cNvSpPr txBox="1">
              <a:spLocks noChangeArrowheads="1"/>
            </p:cNvSpPr>
            <p:nvPr/>
          </p:nvSpPr>
          <p:spPr bwMode="auto">
            <a:xfrm>
              <a:off x="1680" y="18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2</a:t>
              </a:r>
            </a:p>
          </p:txBody>
        </p:sp>
        <p:sp>
          <p:nvSpPr>
            <p:cNvPr id="48169" name="Text Box 15"/>
            <p:cNvSpPr txBox="1">
              <a:spLocks noChangeArrowheads="1"/>
            </p:cNvSpPr>
            <p:nvPr/>
          </p:nvSpPr>
          <p:spPr bwMode="auto">
            <a:xfrm>
              <a:off x="1776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40</a:t>
              </a:r>
            </a:p>
          </p:txBody>
        </p:sp>
        <p:sp>
          <p:nvSpPr>
            <p:cNvPr id="48170" name="Text Box 16"/>
            <p:cNvSpPr txBox="1">
              <a:spLocks noChangeArrowheads="1"/>
            </p:cNvSpPr>
            <p:nvPr/>
          </p:nvSpPr>
          <p:spPr bwMode="auto">
            <a:xfrm>
              <a:off x="1152" y="201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.80</a:t>
              </a:r>
            </a:p>
          </p:txBody>
        </p:sp>
        <p:sp>
          <p:nvSpPr>
            <p:cNvPr id="48171" name="Text Box 17"/>
            <p:cNvSpPr txBox="1">
              <a:spLocks noChangeArrowheads="1"/>
            </p:cNvSpPr>
            <p:nvPr/>
          </p:nvSpPr>
          <p:spPr bwMode="auto">
            <a:xfrm>
              <a:off x="1392" y="254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.10</a:t>
              </a:r>
            </a:p>
          </p:txBody>
        </p:sp>
        <p:sp>
          <p:nvSpPr>
            <p:cNvPr id="48172" name="Text Box 18"/>
            <p:cNvSpPr txBox="1">
              <a:spLocks noChangeArrowheads="1"/>
            </p:cNvSpPr>
            <p:nvPr/>
          </p:nvSpPr>
          <p:spPr bwMode="auto">
            <a:xfrm>
              <a:off x="1344" y="288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.80</a:t>
              </a:r>
            </a:p>
          </p:txBody>
        </p:sp>
        <p:sp>
          <p:nvSpPr>
            <p:cNvPr id="48173" name="Text Box 19"/>
            <p:cNvSpPr txBox="1">
              <a:spLocks noChangeArrowheads="1"/>
            </p:cNvSpPr>
            <p:nvPr/>
          </p:nvSpPr>
          <p:spPr bwMode="auto">
            <a:xfrm>
              <a:off x="1248" y="33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.10</a:t>
              </a:r>
            </a:p>
          </p:txBody>
        </p:sp>
        <p:sp>
          <p:nvSpPr>
            <p:cNvPr id="48174" name="Text Box 20"/>
            <p:cNvSpPr txBox="1">
              <a:spLocks noChangeArrowheads="1"/>
            </p:cNvSpPr>
            <p:nvPr/>
          </p:nvSpPr>
          <p:spPr bwMode="auto">
            <a:xfrm>
              <a:off x="1776" y="28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2</a:t>
              </a:r>
            </a:p>
          </p:txBody>
        </p:sp>
        <p:sp>
          <p:nvSpPr>
            <p:cNvPr id="48175" name="Text Box 21"/>
            <p:cNvSpPr txBox="1">
              <a:spLocks noChangeArrowheads="1"/>
            </p:cNvSpPr>
            <p:nvPr/>
          </p:nvSpPr>
          <p:spPr bwMode="auto">
            <a:xfrm>
              <a:off x="1632" y="35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8176" name="Line 22"/>
            <p:cNvSpPr>
              <a:spLocks noChangeShapeType="1"/>
            </p:cNvSpPr>
            <p:nvPr/>
          </p:nvSpPr>
          <p:spPr bwMode="auto">
            <a:xfrm flipV="1">
              <a:off x="1584" y="2352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77" name="Text Box 23"/>
            <p:cNvSpPr txBox="1">
              <a:spLocks noChangeArrowheads="1"/>
            </p:cNvSpPr>
            <p:nvPr/>
          </p:nvSpPr>
          <p:spPr bwMode="auto">
            <a:xfrm>
              <a:off x="1392" y="225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.10</a:t>
              </a:r>
            </a:p>
          </p:txBody>
        </p:sp>
        <p:sp>
          <p:nvSpPr>
            <p:cNvPr id="48178" name="Text Box 24"/>
            <p:cNvSpPr txBox="1">
              <a:spLocks noChangeArrowheads="1"/>
            </p:cNvSpPr>
            <p:nvPr/>
          </p:nvSpPr>
          <p:spPr bwMode="auto">
            <a:xfrm>
              <a:off x="1776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40</a:t>
              </a:r>
            </a:p>
          </p:txBody>
        </p:sp>
        <p:sp>
          <p:nvSpPr>
            <p:cNvPr id="48179" name="Line 25"/>
            <p:cNvSpPr>
              <a:spLocks noChangeShapeType="1"/>
            </p:cNvSpPr>
            <p:nvPr/>
          </p:nvSpPr>
          <p:spPr bwMode="auto">
            <a:xfrm>
              <a:off x="1632" y="3168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80" name="Text Box 26"/>
            <p:cNvSpPr txBox="1">
              <a:spLocks noChangeArrowheads="1"/>
            </p:cNvSpPr>
            <p:nvPr/>
          </p:nvSpPr>
          <p:spPr bwMode="auto">
            <a:xfrm>
              <a:off x="1536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.10</a:t>
              </a:r>
            </a:p>
          </p:txBody>
        </p:sp>
        <p:sp>
          <p:nvSpPr>
            <p:cNvPr id="48181" name="Text Box 27"/>
            <p:cNvSpPr txBox="1">
              <a:spLocks noChangeArrowheads="1"/>
            </p:cNvSpPr>
            <p:nvPr/>
          </p:nvSpPr>
          <p:spPr bwMode="auto">
            <a:xfrm>
              <a:off x="2064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2</a:t>
              </a:r>
            </a:p>
          </p:txBody>
        </p:sp>
        <p:sp>
          <p:nvSpPr>
            <p:cNvPr id="48182" name="Text Box 28"/>
            <p:cNvSpPr txBox="1">
              <a:spLocks noChangeArrowheads="1"/>
            </p:cNvSpPr>
            <p:nvPr/>
          </p:nvSpPr>
          <p:spPr bwMode="auto">
            <a:xfrm>
              <a:off x="672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8183" name="Text Box 29"/>
            <p:cNvSpPr txBox="1">
              <a:spLocks noChangeArrowheads="1"/>
            </p:cNvSpPr>
            <p:nvPr/>
          </p:nvSpPr>
          <p:spPr bwMode="auto">
            <a:xfrm>
              <a:off x="672" y="30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</p:grpSp>
      <p:grpSp>
        <p:nvGrpSpPr>
          <p:cNvPr id="3" name="Group 30"/>
          <p:cNvGrpSpPr>
            <a:grpSpLocks/>
          </p:cNvGrpSpPr>
          <p:nvPr/>
        </p:nvGrpSpPr>
        <p:grpSpPr bwMode="auto">
          <a:xfrm>
            <a:off x="5334000" y="2819400"/>
            <a:ext cx="3276600" cy="3124200"/>
            <a:chOff x="3360" y="1776"/>
            <a:chExt cx="2064" cy="1968"/>
          </a:xfrm>
        </p:grpSpPr>
        <p:sp>
          <p:nvSpPr>
            <p:cNvPr id="48134" name="Rectangle 31"/>
            <p:cNvSpPr>
              <a:spLocks noChangeArrowheads="1"/>
            </p:cNvSpPr>
            <p:nvPr/>
          </p:nvSpPr>
          <p:spPr bwMode="auto">
            <a:xfrm>
              <a:off x="3408" y="2688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8135" name="Line 32"/>
            <p:cNvSpPr>
              <a:spLocks noChangeShapeType="1"/>
            </p:cNvSpPr>
            <p:nvPr/>
          </p:nvSpPr>
          <p:spPr bwMode="auto">
            <a:xfrm flipV="1">
              <a:off x="3600" y="2448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36" name="Line 33"/>
            <p:cNvSpPr>
              <a:spLocks noChangeShapeType="1"/>
            </p:cNvSpPr>
            <p:nvPr/>
          </p:nvSpPr>
          <p:spPr bwMode="auto">
            <a:xfrm>
              <a:off x="3600" y="2832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37" name="Oval 34"/>
            <p:cNvSpPr>
              <a:spLocks noChangeArrowheads="1"/>
            </p:cNvSpPr>
            <p:nvPr/>
          </p:nvSpPr>
          <p:spPr bwMode="auto">
            <a:xfrm>
              <a:off x="4032" y="2256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8138" name="Oval 35"/>
            <p:cNvSpPr>
              <a:spLocks noChangeArrowheads="1"/>
            </p:cNvSpPr>
            <p:nvPr/>
          </p:nvSpPr>
          <p:spPr bwMode="auto">
            <a:xfrm>
              <a:off x="4032" y="2928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8139" name="Line 36"/>
            <p:cNvSpPr>
              <a:spLocks noChangeShapeType="1"/>
            </p:cNvSpPr>
            <p:nvPr/>
          </p:nvSpPr>
          <p:spPr bwMode="auto">
            <a:xfrm flipV="1">
              <a:off x="4272" y="1920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40" name="Line 37"/>
            <p:cNvSpPr>
              <a:spLocks noChangeShapeType="1"/>
            </p:cNvSpPr>
            <p:nvPr/>
          </p:nvSpPr>
          <p:spPr bwMode="auto">
            <a:xfrm>
              <a:off x="4272" y="2400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41" name="Line 38"/>
            <p:cNvSpPr>
              <a:spLocks noChangeShapeType="1"/>
            </p:cNvSpPr>
            <p:nvPr/>
          </p:nvSpPr>
          <p:spPr bwMode="auto">
            <a:xfrm flipV="1">
              <a:off x="4272" y="2880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42" name="Line 39"/>
            <p:cNvSpPr>
              <a:spLocks noChangeShapeType="1"/>
            </p:cNvSpPr>
            <p:nvPr/>
          </p:nvSpPr>
          <p:spPr bwMode="auto">
            <a:xfrm>
              <a:off x="4272" y="3072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43" name="Text Box 40"/>
            <p:cNvSpPr txBox="1">
              <a:spLocks noChangeArrowheads="1"/>
            </p:cNvSpPr>
            <p:nvPr/>
          </p:nvSpPr>
          <p:spPr bwMode="auto">
            <a:xfrm>
              <a:off x="4368" y="177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8144" name="Text Box 41"/>
            <p:cNvSpPr txBox="1">
              <a:spLocks noChangeArrowheads="1"/>
            </p:cNvSpPr>
            <p:nvPr/>
          </p:nvSpPr>
          <p:spPr bwMode="auto">
            <a:xfrm>
              <a:off x="4464" y="24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40</a:t>
              </a:r>
            </a:p>
          </p:txBody>
        </p:sp>
        <p:sp>
          <p:nvSpPr>
            <p:cNvPr id="48145" name="Text Box 42"/>
            <p:cNvSpPr txBox="1">
              <a:spLocks noChangeArrowheads="1"/>
            </p:cNvSpPr>
            <p:nvPr/>
          </p:nvSpPr>
          <p:spPr bwMode="auto">
            <a:xfrm>
              <a:off x="3840" y="19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.80</a:t>
              </a:r>
            </a:p>
          </p:txBody>
        </p:sp>
        <p:sp>
          <p:nvSpPr>
            <p:cNvPr id="48146" name="Text Box 43"/>
            <p:cNvSpPr txBox="1">
              <a:spLocks noChangeArrowheads="1"/>
            </p:cNvSpPr>
            <p:nvPr/>
          </p:nvSpPr>
          <p:spPr bwMode="auto">
            <a:xfrm>
              <a:off x="4080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.1</a:t>
              </a:r>
            </a:p>
          </p:txBody>
        </p:sp>
        <p:sp>
          <p:nvSpPr>
            <p:cNvPr id="48147" name="Text Box 44"/>
            <p:cNvSpPr txBox="1">
              <a:spLocks noChangeArrowheads="1"/>
            </p:cNvSpPr>
            <p:nvPr/>
          </p:nvSpPr>
          <p:spPr bwMode="auto">
            <a:xfrm>
              <a:off x="4032" y="278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.80</a:t>
              </a:r>
            </a:p>
          </p:txBody>
        </p:sp>
        <p:sp>
          <p:nvSpPr>
            <p:cNvPr id="48148" name="Text Box 45"/>
            <p:cNvSpPr txBox="1">
              <a:spLocks noChangeArrowheads="1"/>
            </p:cNvSpPr>
            <p:nvPr/>
          </p:nvSpPr>
          <p:spPr bwMode="auto">
            <a:xfrm>
              <a:off x="3936" y="32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8149" name="Text Box 46"/>
            <p:cNvSpPr txBox="1">
              <a:spLocks noChangeArrowheads="1"/>
            </p:cNvSpPr>
            <p:nvPr/>
          </p:nvSpPr>
          <p:spPr bwMode="auto">
            <a:xfrm>
              <a:off x="4464" y="273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8150" name="Text Box 47"/>
            <p:cNvSpPr txBox="1">
              <a:spLocks noChangeArrowheads="1"/>
            </p:cNvSpPr>
            <p:nvPr/>
          </p:nvSpPr>
          <p:spPr bwMode="auto">
            <a:xfrm>
              <a:off x="4320" y="345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8151" name="Line 48"/>
            <p:cNvSpPr>
              <a:spLocks noChangeShapeType="1"/>
            </p:cNvSpPr>
            <p:nvPr/>
          </p:nvSpPr>
          <p:spPr bwMode="auto">
            <a:xfrm flipV="1">
              <a:off x="4272" y="225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52" name="Text Box 49"/>
            <p:cNvSpPr txBox="1">
              <a:spLocks noChangeArrowheads="1"/>
            </p:cNvSpPr>
            <p:nvPr/>
          </p:nvSpPr>
          <p:spPr bwMode="auto">
            <a:xfrm>
              <a:off x="4080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.1</a:t>
              </a:r>
            </a:p>
          </p:txBody>
        </p:sp>
        <p:sp>
          <p:nvSpPr>
            <p:cNvPr id="48153" name="Text Box 50"/>
            <p:cNvSpPr txBox="1">
              <a:spLocks noChangeArrowheads="1"/>
            </p:cNvSpPr>
            <p:nvPr/>
          </p:nvSpPr>
          <p:spPr bwMode="auto">
            <a:xfrm>
              <a:off x="4464" y="20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40</a:t>
              </a:r>
            </a:p>
          </p:txBody>
        </p:sp>
        <p:sp>
          <p:nvSpPr>
            <p:cNvPr id="48154" name="Line 51"/>
            <p:cNvSpPr>
              <a:spLocks noChangeShapeType="1"/>
            </p:cNvSpPr>
            <p:nvPr/>
          </p:nvSpPr>
          <p:spPr bwMode="auto">
            <a:xfrm>
              <a:off x="4320" y="3072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8155" name="Text Box 52"/>
            <p:cNvSpPr txBox="1">
              <a:spLocks noChangeArrowheads="1"/>
            </p:cNvSpPr>
            <p:nvPr/>
          </p:nvSpPr>
          <p:spPr bwMode="auto">
            <a:xfrm>
              <a:off x="4224" y="302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sz="1800"/>
                <a:t>1/3</a:t>
              </a:r>
            </a:p>
          </p:txBody>
        </p:sp>
        <p:sp>
          <p:nvSpPr>
            <p:cNvPr id="48156" name="Text Box 53"/>
            <p:cNvSpPr txBox="1">
              <a:spLocks noChangeArrowheads="1"/>
            </p:cNvSpPr>
            <p:nvPr/>
          </p:nvSpPr>
          <p:spPr bwMode="auto">
            <a:xfrm>
              <a:off x="4752" y="30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2</a:t>
              </a:r>
            </a:p>
          </p:txBody>
        </p:sp>
        <p:sp>
          <p:nvSpPr>
            <p:cNvPr id="48157" name="Text Box 54"/>
            <p:cNvSpPr txBox="1">
              <a:spLocks noChangeArrowheads="1"/>
            </p:cNvSpPr>
            <p:nvPr/>
          </p:nvSpPr>
          <p:spPr bwMode="auto">
            <a:xfrm>
              <a:off x="3360" y="23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8158" name="Text Box 55"/>
            <p:cNvSpPr txBox="1">
              <a:spLocks noChangeArrowheads="1"/>
            </p:cNvSpPr>
            <p:nvPr/>
          </p:nvSpPr>
          <p:spPr bwMode="auto">
            <a:xfrm>
              <a:off x="3360" y="297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49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838200"/>
            <a:ext cx="80010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/>
              <a:t>Stochastic Dominance &amp; Event Splitting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2438400" y="1828800"/>
            <a:ext cx="4041775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(Birnbaum, </a:t>
            </a:r>
            <a:r>
              <a:rPr lang="en-US" dirty="0" err="1"/>
              <a:t>Loomes</a:t>
            </a:r>
            <a:r>
              <a:rPr lang="en-US" dirty="0"/>
              <a:t> &amp; </a:t>
            </a:r>
            <a:r>
              <a:rPr lang="en-US" dirty="0" err="1"/>
              <a:t>Sugden</a:t>
            </a:r>
            <a:r>
              <a:rPr lang="en-US" dirty="0"/>
              <a:t>)</a:t>
            </a:r>
          </a:p>
        </p:txBody>
      </p:sp>
      <p:grpSp>
        <p:nvGrpSpPr>
          <p:cNvPr id="2" name="Group 98"/>
          <p:cNvGrpSpPr>
            <a:grpSpLocks/>
          </p:cNvGrpSpPr>
          <p:nvPr/>
        </p:nvGrpSpPr>
        <p:grpSpPr bwMode="auto">
          <a:xfrm>
            <a:off x="1219200" y="3429000"/>
            <a:ext cx="3352800" cy="3124200"/>
            <a:chOff x="768" y="2160"/>
            <a:chExt cx="2112" cy="1968"/>
          </a:xfrm>
        </p:grpSpPr>
        <p:sp>
          <p:nvSpPr>
            <p:cNvPr id="49189" name="Text Box 60"/>
            <p:cNvSpPr txBox="1">
              <a:spLocks noChangeArrowheads="1"/>
            </p:cNvSpPr>
            <p:nvPr/>
          </p:nvSpPr>
          <p:spPr bwMode="auto">
            <a:xfrm>
              <a:off x="2208" y="345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14</a:t>
              </a:r>
            </a:p>
          </p:txBody>
        </p:sp>
        <p:sp>
          <p:nvSpPr>
            <p:cNvPr id="49190" name="Rectangle 38"/>
            <p:cNvSpPr>
              <a:spLocks noChangeArrowheads="1"/>
            </p:cNvSpPr>
            <p:nvPr/>
          </p:nvSpPr>
          <p:spPr bwMode="auto">
            <a:xfrm>
              <a:off x="864" y="3072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9191" name="Line 39"/>
            <p:cNvSpPr>
              <a:spLocks noChangeShapeType="1"/>
            </p:cNvSpPr>
            <p:nvPr/>
          </p:nvSpPr>
          <p:spPr bwMode="auto">
            <a:xfrm flipV="1">
              <a:off x="1056" y="2832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2" name="Line 40"/>
            <p:cNvSpPr>
              <a:spLocks noChangeShapeType="1"/>
            </p:cNvSpPr>
            <p:nvPr/>
          </p:nvSpPr>
          <p:spPr bwMode="auto">
            <a:xfrm>
              <a:off x="1056" y="3216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3" name="Oval 41"/>
            <p:cNvSpPr>
              <a:spLocks noChangeArrowheads="1"/>
            </p:cNvSpPr>
            <p:nvPr/>
          </p:nvSpPr>
          <p:spPr bwMode="auto">
            <a:xfrm>
              <a:off x="1488" y="2640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9194" name="Oval 42"/>
            <p:cNvSpPr>
              <a:spLocks noChangeArrowheads="1"/>
            </p:cNvSpPr>
            <p:nvPr/>
          </p:nvSpPr>
          <p:spPr bwMode="auto">
            <a:xfrm>
              <a:off x="1488" y="331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9195" name="Line 43"/>
            <p:cNvSpPr>
              <a:spLocks noChangeShapeType="1"/>
            </p:cNvSpPr>
            <p:nvPr/>
          </p:nvSpPr>
          <p:spPr bwMode="auto">
            <a:xfrm flipV="1">
              <a:off x="1728" y="2304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6" name="Line 44"/>
            <p:cNvSpPr>
              <a:spLocks noChangeShapeType="1"/>
            </p:cNvSpPr>
            <p:nvPr/>
          </p:nvSpPr>
          <p:spPr bwMode="auto">
            <a:xfrm>
              <a:off x="1728" y="2784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7" name="Line 45"/>
            <p:cNvSpPr>
              <a:spLocks noChangeShapeType="1"/>
            </p:cNvSpPr>
            <p:nvPr/>
          </p:nvSpPr>
          <p:spPr bwMode="auto">
            <a:xfrm flipV="1">
              <a:off x="1728" y="3264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8" name="Line 46"/>
            <p:cNvSpPr>
              <a:spLocks noChangeShapeType="1"/>
            </p:cNvSpPr>
            <p:nvPr/>
          </p:nvSpPr>
          <p:spPr bwMode="auto">
            <a:xfrm>
              <a:off x="1728" y="3456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99" name="Text Box 47"/>
            <p:cNvSpPr txBox="1">
              <a:spLocks noChangeArrowheads="1"/>
            </p:cNvSpPr>
            <p:nvPr/>
          </p:nvSpPr>
          <p:spPr bwMode="auto">
            <a:xfrm>
              <a:off x="1824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9200" name="Text Box 48"/>
            <p:cNvSpPr txBox="1">
              <a:spLocks noChangeArrowheads="1"/>
            </p:cNvSpPr>
            <p:nvPr/>
          </p:nvSpPr>
          <p:spPr bwMode="auto">
            <a:xfrm>
              <a:off x="1920" y="278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</a:t>
              </a:r>
            </a:p>
          </p:txBody>
        </p:sp>
        <p:sp>
          <p:nvSpPr>
            <p:cNvPr id="49201" name="Text Box 49"/>
            <p:cNvSpPr txBox="1">
              <a:spLocks noChangeArrowheads="1"/>
            </p:cNvSpPr>
            <p:nvPr/>
          </p:nvSpPr>
          <p:spPr bwMode="auto">
            <a:xfrm>
              <a:off x="1296" y="230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.85</a:t>
              </a:r>
            </a:p>
          </p:txBody>
        </p:sp>
        <p:sp>
          <p:nvSpPr>
            <p:cNvPr id="49202" name="Text Box 50"/>
            <p:cNvSpPr txBox="1">
              <a:spLocks noChangeArrowheads="1"/>
            </p:cNvSpPr>
            <p:nvPr/>
          </p:nvSpPr>
          <p:spPr bwMode="auto">
            <a:xfrm>
              <a:off x="1536" y="28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.10</a:t>
              </a:r>
            </a:p>
          </p:txBody>
        </p:sp>
        <p:sp>
          <p:nvSpPr>
            <p:cNvPr id="49203" name="Text Box 51"/>
            <p:cNvSpPr txBox="1">
              <a:spLocks noChangeArrowheads="1"/>
            </p:cNvSpPr>
            <p:nvPr/>
          </p:nvSpPr>
          <p:spPr bwMode="auto">
            <a:xfrm>
              <a:off x="1488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.90</a:t>
              </a:r>
            </a:p>
          </p:txBody>
        </p:sp>
        <p:sp>
          <p:nvSpPr>
            <p:cNvPr id="49204" name="Text Box 52"/>
            <p:cNvSpPr txBox="1">
              <a:spLocks noChangeArrowheads="1"/>
            </p:cNvSpPr>
            <p:nvPr/>
          </p:nvSpPr>
          <p:spPr bwMode="auto">
            <a:xfrm>
              <a:off x="1344" y="36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205" name="Text Box 53"/>
            <p:cNvSpPr txBox="1">
              <a:spLocks noChangeArrowheads="1"/>
            </p:cNvSpPr>
            <p:nvPr/>
          </p:nvSpPr>
          <p:spPr bwMode="auto">
            <a:xfrm>
              <a:off x="1920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9206" name="Text Box 54"/>
            <p:cNvSpPr txBox="1">
              <a:spLocks noChangeArrowheads="1"/>
            </p:cNvSpPr>
            <p:nvPr/>
          </p:nvSpPr>
          <p:spPr bwMode="auto">
            <a:xfrm>
              <a:off x="1776" y="384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</a:t>
              </a:r>
            </a:p>
          </p:txBody>
        </p:sp>
        <p:sp>
          <p:nvSpPr>
            <p:cNvPr id="49207" name="Line 55"/>
            <p:cNvSpPr>
              <a:spLocks noChangeShapeType="1"/>
            </p:cNvSpPr>
            <p:nvPr/>
          </p:nvSpPr>
          <p:spPr bwMode="auto">
            <a:xfrm flipV="1">
              <a:off x="1728" y="2640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208" name="Text Box 56"/>
            <p:cNvSpPr txBox="1">
              <a:spLocks noChangeArrowheads="1"/>
            </p:cNvSpPr>
            <p:nvPr/>
          </p:nvSpPr>
          <p:spPr bwMode="auto">
            <a:xfrm>
              <a:off x="1536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209" name="Text Box 57"/>
            <p:cNvSpPr txBox="1">
              <a:spLocks noChangeArrowheads="1"/>
            </p:cNvSpPr>
            <p:nvPr/>
          </p:nvSpPr>
          <p:spPr bwMode="auto">
            <a:xfrm>
              <a:off x="1920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90</a:t>
              </a:r>
            </a:p>
          </p:txBody>
        </p:sp>
        <p:sp>
          <p:nvSpPr>
            <p:cNvPr id="49210" name="Line 58"/>
            <p:cNvSpPr>
              <a:spLocks noChangeShapeType="1"/>
            </p:cNvSpPr>
            <p:nvPr/>
          </p:nvSpPr>
          <p:spPr bwMode="auto">
            <a:xfrm>
              <a:off x="1776" y="3456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211" name="Text Box 59"/>
            <p:cNvSpPr txBox="1">
              <a:spLocks noChangeArrowheads="1"/>
            </p:cNvSpPr>
            <p:nvPr/>
          </p:nvSpPr>
          <p:spPr bwMode="auto">
            <a:xfrm>
              <a:off x="1680" y="340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212" name="Text Box 61"/>
            <p:cNvSpPr txBox="1">
              <a:spLocks noChangeArrowheads="1"/>
            </p:cNvSpPr>
            <p:nvPr/>
          </p:nvSpPr>
          <p:spPr bwMode="auto">
            <a:xfrm>
              <a:off x="816" y="259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9213" name="Text Box 62"/>
            <p:cNvSpPr txBox="1">
              <a:spLocks noChangeArrowheads="1"/>
            </p:cNvSpPr>
            <p:nvPr/>
          </p:nvSpPr>
          <p:spPr bwMode="auto">
            <a:xfrm>
              <a:off x="768" y="340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</p:grpSp>
      <p:grpSp>
        <p:nvGrpSpPr>
          <p:cNvPr id="3" name="Group 100"/>
          <p:cNvGrpSpPr>
            <a:grpSpLocks/>
          </p:cNvGrpSpPr>
          <p:nvPr/>
        </p:nvGrpSpPr>
        <p:grpSpPr bwMode="auto">
          <a:xfrm>
            <a:off x="5334000" y="3048000"/>
            <a:ext cx="3276600" cy="3810000"/>
            <a:chOff x="3360" y="1920"/>
            <a:chExt cx="2064" cy="2400"/>
          </a:xfrm>
        </p:grpSpPr>
        <p:sp>
          <p:nvSpPr>
            <p:cNvPr id="49158" name="Rectangle 6"/>
            <p:cNvSpPr>
              <a:spLocks noChangeArrowheads="1"/>
            </p:cNvSpPr>
            <p:nvPr/>
          </p:nvSpPr>
          <p:spPr bwMode="auto">
            <a:xfrm>
              <a:off x="3456" y="3072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9159" name="Line 7"/>
            <p:cNvSpPr>
              <a:spLocks noChangeShapeType="1"/>
            </p:cNvSpPr>
            <p:nvPr/>
          </p:nvSpPr>
          <p:spPr bwMode="auto">
            <a:xfrm flipV="1">
              <a:off x="3648" y="2832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60" name="Line 8"/>
            <p:cNvSpPr>
              <a:spLocks noChangeShapeType="1"/>
            </p:cNvSpPr>
            <p:nvPr/>
          </p:nvSpPr>
          <p:spPr bwMode="auto">
            <a:xfrm>
              <a:off x="3648" y="3216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61" name="Oval 9"/>
            <p:cNvSpPr>
              <a:spLocks noChangeArrowheads="1"/>
            </p:cNvSpPr>
            <p:nvPr/>
          </p:nvSpPr>
          <p:spPr bwMode="auto">
            <a:xfrm>
              <a:off x="4080" y="2640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9162" name="Oval 10"/>
            <p:cNvSpPr>
              <a:spLocks noChangeArrowheads="1"/>
            </p:cNvSpPr>
            <p:nvPr/>
          </p:nvSpPr>
          <p:spPr bwMode="auto">
            <a:xfrm>
              <a:off x="4080" y="331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9163" name="Line 11"/>
            <p:cNvSpPr>
              <a:spLocks noChangeShapeType="1"/>
            </p:cNvSpPr>
            <p:nvPr/>
          </p:nvSpPr>
          <p:spPr bwMode="auto">
            <a:xfrm flipV="1">
              <a:off x="4320" y="2352"/>
              <a:ext cx="384" cy="43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64" name="Line 12"/>
            <p:cNvSpPr>
              <a:spLocks noChangeShapeType="1"/>
            </p:cNvSpPr>
            <p:nvPr/>
          </p:nvSpPr>
          <p:spPr bwMode="auto">
            <a:xfrm>
              <a:off x="4320" y="2784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65" name="Line 13"/>
            <p:cNvSpPr>
              <a:spLocks noChangeShapeType="1"/>
            </p:cNvSpPr>
            <p:nvPr/>
          </p:nvSpPr>
          <p:spPr bwMode="auto">
            <a:xfrm flipV="1">
              <a:off x="4320" y="3264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66" name="Line 14"/>
            <p:cNvSpPr>
              <a:spLocks noChangeShapeType="1"/>
            </p:cNvSpPr>
            <p:nvPr/>
          </p:nvSpPr>
          <p:spPr bwMode="auto">
            <a:xfrm>
              <a:off x="4320" y="3456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67" name="Text Box 15"/>
            <p:cNvSpPr txBox="1">
              <a:spLocks noChangeArrowheads="1"/>
            </p:cNvSpPr>
            <p:nvPr/>
          </p:nvSpPr>
          <p:spPr bwMode="auto">
            <a:xfrm>
              <a:off x="4464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90</a:t>
              </a:r>
            </a:p>
          </p:txBody>
        </p:sp>
        <p:sp>
          <p:nvSpPr>
            <p:cNvPr id="49168" name="Text Box 16"/>
            <p:cNvSpPr txBox="1">
              <a:spLocks noChangeArrowheads="1"/>
            </p:cNvSpPr>
            <p:nvPr/>
          </p:nvSpPr>
          <p:spPr bwMode="auto">
            <a:xfrm>
              <a:off x="4512" y="278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</a:t>
              </a:r>
            </a:p>
          </p:txBody>
        </p:sp>
        <p:sp>
          <p:nvSpPr>
            <p:cNvPr id="49169" name="Text Box 17"/>
            <p:cNvSpPr txBox="1">
              <a:spLocks noChangeArrowheads="1"/>
            </p:cNvSpPr>
            <p:nvPr/>
          </p:nvSpPr>
          <p:spPr bwMode="auto">
            <a:xfrm>
              <a:off x="4128" y="23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170" name="Text Box 18"/>
            <p:cNvSpPr txBox="1">
              <a:spLocks noChangeArrowheads="1"/>
            </p:cNvSpPr>
            <p:nvPr/>
          </p:nvSpPr>
          <p:spPr bwMode="auto">
            <a:xfrm>
              <a:off x="4128" y="28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171" name="Text Box 19"/>
            <p:cNvSpPr txBox="1">
              <a:spLocks noChangeArrowheads="1"/>
            </p:cNvSpPr>
            <p:nvPr/>
          </p:nvSpPr>
          <p:spPr bwMode="auto">
            <a:xfrm>
              <a:off x="4080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.85</a:t>
              </a:r>
            </a:p>
          </p:txBody>
        </p:sp>
        <p:sp>
          <p:nvSpPr>
            <p:cNvPr id="49172" name="Text Box 20"/>
            <p:cNvSpPr txBox="1">
              <a:spLocks noChangeArrowheads="1"/>
            </p:cNvSpPr>
            <p:nvPr/>
          </p:nvSpPr>
          <p:spPr bwMode="auto">
            <a:xfrm>
              <a:off x="3792" y="36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173" name="Text Box 21"/>
            <p:cNvSpPr txBox="1">
              <a:spLocks noChangeArrowheads="1"/>
            </p:cNvSpPr>
            <p:nvPr/>
          </p:nvSpPr>
          <p:spPr bwMode="auto">
            <a:xfrm>
              <a:off x="4512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9174" name="Text Box 22"/>
            <p:cNvSpPr txBox="1">
              <a:spLocks noChangeArrowheads="1"/>
            </p:cNvSpPr>
            <p:nvPr/>
          </p:nvSpPr>
          <p:spPr bwMode="auto">
            <a:xfrm>
              <a:off x="4368" y="384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14</a:t>
              </a:r>
            </a:p>
          </p:txBody>
        </p:sp>
        <p:sp>
          <p:nvSpPr>
            <p:cNvPr id="49175" name="Line 23"/>
            <p:cNvSpPr>
              <a:spLocks noChangeShapeType="1"/>
            </p:cNvSpPr>
            <p:nvPr/>
          </p:nvSpPr>
          <p:spPr bwMode="auto">
            <a:xfrm flipV="1">
              <a:off x="4320" y="2640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76" name="Text Box 24"/>
            <p:cNvSpPr txBox="1">
              <a:spLocks noChangeArrowheads="1"/>
            </p:cNvSpPr>
            <p:nvPr/>
          </p:nvSpPr>
          <p:spPr bwMode="auto">
            <a:xfrm>
              <a:off x="4128" y="259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177" name="Text Box 25"/>
            <p:cNvSpPr txBox="1">
              <a:spLocks noChangeArrowheads="1"/>
            </p:cNvSpPr>
            <p:nvPr/>
          </p:nvSpPr>
          <p:spPr bwMode="auto">
            <a:xfrm>
              <a:off x="4512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</a:t>
              </a:r>
            </a:p>
          </p:txBody>
        </p:sp>
        <p:sp>
          <p:nvSpPr>
            <p:cNvPr id="49178" name="Line 26"/>
            <p:cNvSpPr>
              <a:spLocks noChangeShapeType="1"/>
            </p:cNvSpPr>
            <p:nvPr/>
          </p:nvSpPr>
          <p:spPr bwMode="auto">
            <a:xfrm>
              <a:off x="4368" y="3456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79" name="Text Box 27"/>
            <p:cNvSpPr txBox="1">
              <a:spLocks noChangeArrowheads="1"/>
            </p:cNvSpPr>
            <p:nvPr/>
          </p:nvSpPr>
          <p:spPr bwMode="auto">
            <a:xfrm>
              <a:off x="4272" y="340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180" name="Text Box 29"/>
            <p:cNvSpPr txBox="1">
              <a:spLocks noChangeArrowheads="1"/>
            </p:cNvSpPr>
            <p:nvPr/>
          </p:nvSpPr>
          <p:spPr bwMode="auto">
            <a:xfrm>
              <a:off x="3408" y="259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A’</a:t>
              </a:r>
            </a:p>
          </p:txBody>
        </p:sp>
        <p:sp>
          <p:nvSpPr>
            <p:cNvPr id="49181" name="Text Box 30"/>
            <p:cNvSpPr txBox="1">
              <a:spLocks noChangeArrowheads="1"/>
            </p:cNvSpPr>
            <p:nvPr/>
          </p:nvSpPr>
          <p:spPr bwMode="auto">
            <a:xfrm>
              <a:off x="3360" y="340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B’</a:t>
              </a:r>
            </a:p>
          </p:txBody>
        </p:sp>
        <p:sp>
          <p:nvSpPr>
            <p:cNvPr id="49182" name="Line 31"/>
            <p:cNvSpPr>
              <a:spLocks noChangeShapeType="1"/>
            </p:cNvSpPr>
            <p:nvPr/>
          </p:nvSpPr>
          <p:spPr bwMode="auto">
            <a:xfrm flipV="1">
              <a:off x="4320" y="2160"/>
              <a:ext cx="144" cy="62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3" name="Text Box 32"/>
            <p:cNvSpPr txBox="1">
              <a:spLocks noChangeArrowheads="1"/>
            </p:cNvSpPr>
            <p:nvPr/>
          </p:nvSpPr>
          <p:spPr bwMode="auto">
            <a:xfrm>
              <a:off x="3888" y="220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.85</a:t>
              </a:r>
            </a:p>
          </p:txBody>
        </p:sp>
        <p:sp>
          <p:nvSpPr>
            <p:cNvPr id="49184" name="Line 33"/>
            <p:cNvSpPr>
              <a:spLocks noChangeShapeType="1"/>
            </p:cNvSpPr>
            <p:nvPr/>
          </p:nvSpPr>
          <p:spPr bwMode="auto">
            <a:xfrm>
              <a:off x="4320" y="3456"/>
              <a:ext cx="48" cy="57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185" name="Text Box 34"/>
            <p:cNvSpPr txBox="1">
              <a:spLocks noChangeArrowheads="1"/>
            </p:cNvSpPr>
            <p:nvPr/>
          </p:nvSpPr>
          <p:spPr bwMode="auto">
            <a:xfrm>
              <a:off x="4080" y="40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12</a:t>
              </a:r>
            </a:p>
          </p:txBody>
        </p:sp>
        <p:sp>
          <p:nvSpPr>
            <p:cNvPr id="49186" name="Text Box 35"/>
            <p:cNvSpPr txBox="1">
              <a:spLocks noChangeArrowheads="1"/>
            </p:cNvSpPr>
            <p:nvPr/>
          </p:nvSpPr>
          <p:spPr bwMode="auto">
            <a:xfrm>
              <a:off x="4176" y="36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.05</a:t>
              </a:r>
            </a:p>
          </p:txBody>
        </p:sp>
        <p:sp>
          <p:nvSpPr>
            <p:cNvPr id="49187" name="Text Box 94"/>
            <p:cNvSpPr txBox="1">
              <a:spLocks noChangeArrowheads="1"/>
            </p:cNvSpPr>
            <p:nvPr/>
          </p:nvSpPr>
          <p:spPr bwMode="auto">
            <a:xfrm>
              <a:off x="3984" y="19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  <p:sp>
          <p:nvSpPr>
            <p:cNvPr id="49188" name="Text Box 99"/>
            <p:cNvSpPr txBox="1">
              <a:spLocks noChangeArrowheads="1"/>
            </p:cNvSpPr>
            <p:nvPr/>
          </p:nvSpPr>
          <p:spPr bwMode="auto">
            <a:xfrm>
              <a:off x="4752" y="345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98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762000"/>
            <a:ext cx="90678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ts val="1200"/>
              </a:spcBef>
            </a:pPr>
            <a:r>
              <a:rPr lang="en-US" sz="3400" dirty="0" smtClean="0"/>
              <a:t>First stage of Weighted Utility Models: </a:t>
            </a:r>
            <a:br>
              <a:rPr lang="en-US" sz="3400" dirty="0" smtClean="0"/>
            </a:br>
            <a:r>
              <a:rPr lang="en-US" sz="2800" dirty="0" smtClean="0"/>
              <a:t>Nonlinear transformation of probabilities of outcomes 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14600"/>
            <a:ext cx="8229600" cy="3276600"/>
          </a:xfrm>
        </p:spPr>
        <p:txBody>
          <a:bodyPr/>
          <a:lstStyle/>
          <a:p>
            <a:pPr eaLnBrk="1" hangingPunct="1"/>
            <a:r>
              <a:rPr lang="en-US" sz="2400" dirty="0" smtClean="0">
                <a:latin typeface="Times New Roman" pitchFamily="18" charset="0"/>
              </a:rPr>
              <a:t>Edwards’ (1962) subjective expected utility model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Explains Common Consequence effect , Common Ratio effect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Produces transparent violation of dominance</a:t>
            </a:r>
          </a:p>
          <a:p>
            <a:pPr eaLnBrk="1" hangingPunct="1">
              <a:spcBef>
                <a:spcPts val="1200"/>
              </a:spcBef>
            </a:pPr>
            <a:r>
              <a:rPr lang="en-US" sz="2400" dirty="0" err="1" smtClean="0">
                <a:latin typeface="Times New Roman" pitchFamily="18" charset="0"/>
              </a:rPr>
              <a:t>Kahneman</a:t>
            </a:r>
            <a:r>
              <a:rPr lang="en-US" sz="2400" dirty="0" smtClean="0">
                <a:latin typeface="Times New Roman" pitchFamily="18" charset="0"/>
              </a:rPr>
              <a:t> &amp; </a:t>
            </a:r>
            <a:r>
              <a:rPr lang="en-US" sz="2400" dirty="0" err="1" smtClean="0">
                <a:latin typeface="Times New Roman" pitchFamily="18" charset="0"/>
              </a:rPr>
              <a:t>Tversky’s</a:t>
            </a:r>
            <a:r>
              <a:rPr lang="en-US" sz="2400" dirty="0" smtClean="0">
                <a:latin typeface="Times New Roman" pitchFamily="18" charset="0"/>
              </a:rPr>
              <a:t> (1979) prospect theory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Editing rules (i.e. coalescing, cancellation,  dominance detection)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Using editing, avoids transparent violations of dominance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Explains Common Consequence effect , Common Ratio effect</a:t>
            </a:r>
          </a:p>
          <a:p>
            <a:pPr lvl="1" eaLnBrk="1" hangingPunct="1"/>
            <a:r>
              <a:rPr lang="en-US" sz="2000" dirty="0" smtClean="0">
                <a:latin typeface="Times New Roman" pitchFamily="18" charset="0"/>
              </a:rPr>
              <a:t>Fails to explain Branch independence and Event splitting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9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Prospect Theory</a:t>
            </a:r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25963"/>
          </a:xfrm>
        </p:spPr>
        <p:txBody>
          <a:bodyPr>
            <a:normAutofit fontScale="77500" lnSpcReduction="20000"/>
          </a:bodyPr>
          <a:lstStyle/>
          <a:p>
            <a:pPr marL="0" indent="0" eaLnBrk="1" hangingPunct="1">
              <a:buNone/>
            </a:pPr>
            <a:r>
              <a:rPr lang="en-US" dirty="0" smtClean="0"/>
              <a:t>Prospect G:    win x with p otherwise y</a:t>
            </a:r>
          </a:p>
          <a:p>
            <a:pPr marL="0" indent="0">
              <a:buNone/>
            </a:pPr>
            <a:r>
              <a:rPr lang="en-US" i="1" dirty="0" smtClean="0"/>
              <a:t>PT</a:t>
            </a:r>
            <a:r>
              <a:rPr lang="en-US" dirty="0" smtClean="0"/>
              <a:t>(G) =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⋅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</a:t>
            </a:r>
            <a:r>
              <a:rPr lang="en-US" i="1" dirty="0" smtClean="0"/>
              <a:t>w</a:t>
            </a:r>
            <a:r>
              <a:rPr lang="en-US" dirty="0" smtClean="0"/>
              <a:t>(1-</a:t>
            </a:r>
            <a:r>
              <a:rPr lang="en-US" i="1" dirty="0" smtClean="0"/>
              <a:t>p</a:t>
            </a:r>
            <a:r>
              <a:rPr lang="en-US" dirty="0" smtClean="0"/>
              <a:t>) ⋅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y</a:t>
            </a:r>
            <a:r>
              <a:rPr lang="en-US" dirty="0" smtClean="0"/>
              <a:t>)</a:t>
            </a:r>
          </a:p>
          <a:p>
            <a:pPr marL="0" indent="0" eaLnBrk="1" hangingPunct="1">
              <a:buNone/>
            </a:pPr>
            <a:endParaRPr lang="en-US" i="1" dirty="0" smtClean="0"/>
          </a:p>
          <a:p>
            <a:pPr marL="0" indent="0" eaLnBrk="1" hangingPunct="1">
              <a:buNone/>
            </a:pP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 := nonlinear decision </a:t>
            </a:r>
            <a:r>
              <a:rPr lang="en-US" dirty="0" err="1" smtClean="0"/>
              <a:t>wgt</a:t>
            </a:r>
            <a:r>
              <a:rPr lang="en-US" dirty="0" smtClean="0"/>
              <a:t> 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For </a:t>
            </a:r>
            <a:r>
              <a:rPr lang="en-US" i="1" dirty="0" smtClean="0"/>
              <a:t>x</a:t>
            </a:r>
            <a:r>
              <a:rPr lang="en-US" dirty="0" smtClean="0"/>
              <a:t> &gt; reference point   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(</a:t>
            </a:r>
            <a:r>
              <a:rPr lang="en-US" i="1" dirty="0" smtClean="0"/>
              <a:t>x-r</a:t>
            </a:r>
            <a:r>
              <a:rPr lang="en-US" dirty="0" smtClean="0"/>
              <a:t>)</a:t>
            </a:r>
            <a:r>
              <a:rPr lang="en-US" i="1" baseline="30000" dirty="0" smtClean="0"/>
              <a:t>a</a:t>
            </a:r>
            <a:r>
              <a:rPr lang="en-US" baseline="30000" dirty="0" smtClean="0"/>
              <a:t> 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r>
              <a:rPr lang="en-US" dirty="0" smtClean="0"/>
              <a:t>For </a:t>
            </a:r>
            <a:r>
              <a:rPr lang="en-US" i="1" dirty="0" smtClean="0"/>
              <a:t>x</a:t>
            </a:r>
            <a:r>
              <a:rPr lang="en-US" dirty="0" smtClean="0"/>
              <a:t> &lt; reference point   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</a:t>
            </a:r>
            <a:r>
              <a:rPr lang="en-US" i="1" dirty="0" smtClean="0"/>
              <a:t>-k</a:t>
            </a:r>
            <a:r>
              <a:rPr lang="en-US" dirty="0" smtClean="0"/>
              <a:t>⋅(</a:t>
            </a:r>
            <a:r>
              <a:rPr lang="en-US" i="1" dirty="0" smtClean="0"/>
              <a:t>r-x</a:t>
            </a:r>
            <a:r>
              <a:rPr lang="en-US" dirty="0" smtClean="0"/>
              <a:t>)</a:t>
            </a:r>
            <a:r>
              <a:rPr lang="en-US" i="1" baseline="30000" dirty="0" smtClean="0"/>
              <a:t>a</a:t>
            </a:r>
            <a:r>
              <a:rPr lang="en-US" baseline="30000" dirty="0" smtClean="0"/>
              <a:t> </a:t>
            </a:r>
            <a:r>
              <a:rPr lang="en-US" dirty="0" smtClean="0"/>
              <a:t> </a:t>
            </a:r>
          </a:p>
          <a:p>
            <a:pPr marL="0" indent="0" eaLnBrk="1" hangingPunct="1">
              <a:buNone/>
            </a:pPr>
            <a:r>
              <a:rPr lang="en-US" i="1" dirty="0" smtClean="0"/>
              <a:t>a</a:t>
            </a:r>
            <a:r>
              <a:rPr lang="en-US" dirty="0" smtClean="0"/>
              <a:t> &lt; 1 </a:t>
            </a:r>
            <a:r>
              <a:rPr lang="en-US" dirty="0" smtClean="0">
                <a:sym typeface="Wingdings" pitchFamily="2" charset="2"/>
              </a:rPr>
              <a:t> risk aversion</a:t>
            </a:r>
            <a:endParaRPr lang="en-US" dirty="0" smtClean="0"/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For </a:t>
            </a:r>
            <a:r>
              <a:rPr lang="en-US" i="1" dirty="0" smtClean="0"/>
              <a:t>x</a:t>
            </a:r>
            <a:r>
              <a:rPr lang="en-US" dirty="0" smtClean="0"/>
              <a:t> = reference point   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= 0</a:t>
            </a:r>
          </a:p>
          <a:p>
            <a:pPr marL="0" indent="0" eaLnBrk="1" hangingPunct="1">
              <a:buNone/>
            </a:pPr>
            <a:r>
              <a:rPr lang="en-US" i="1" dirty="0" smtClean="0"/>
              <a:t>k</a:t>
            </a:r>
            <a:r>
              <a:rPr lang="en-US" dirty="0" smtClean="0"/>
              <a:t> &gt; 1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loss aversion parameter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4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Utility &amp; Decision Weight Functions</a:t>
            </a:r>
          </a:p>
        </p:txBody>
      </p:sp>
      <p:pic>
        <p:nvPicPr>
          <p:cNvPr id="52227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90800" y="1828800"/>
            <a:ext cx="3881438" cy="4279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Proposed Weight Functions for Binary Outcomes</a:t>
            </a:r>
          </a:p>
        </p:txBody>
      </p:sp>
      <p:sp>
        <p:nvSpPr>
          <p:cNvPr id="59395" name="Rectangle 6"/>
          <p:cNvSpPr>
            <a:spLocks noChangeArrowheads="1"/>
          </p:cNvSpPr>
          <p:nvPr/>
        </p:nvSpPr>
        <p:spPr bwMode="auto">
          <a:xfrm>
            <a:off x="838200" y="31242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/>
          </a:p>
        </p:txBody>
      </p:sp>
      <p:graphicFrame>
        <p:nvGraphicFramePr>
          <p:cNvPr id="84997" name="Object 5"/>
          <p:cNvGraphicFramePr>
            <a:graphicFrameLocks noChangeAspect="1"/>
          </p:cNvGraphicFramePr>
          <p:nvPr/>
        </p:nvGraphicFramePr>
        <p:xfrm>
          <a:off x="4846320" y="3200400"/>
          <a:ext cx="2697480" cy="7933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7" name="Equation" r:id="rId4" imgW="1485900" imgH="457200" progId="Equation.3">
                  <p:embed/>
                </p:oleObj>
              </mc:Choice>
              <mc:Fallback>
                <p:oleObj name="Equation" r:id="rId4" imgW="14859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46320" y="3200400"/>
                        <a:ext cx="2697480" cy="793376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999" name="Text Box 7"/>
          <p:cNvSpPr txBox="1">
            <a:spLocks noChangeArrowheads="1"/>
          </p:cNvSpPr>
          <p:nvPr/>
        </p:nvSpPr>
        <p:spPr bwMode="auto">
          <a:xfrm>
            <a:off x="685800" y="3200400"/>
            <a:ext cx="3657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sz="2000" dirty="0"/>
              <a:t>Gonzalez &amp; Wu (1999)</a:t>
            </a:r>
          </a:p>
        </p:txBody>
      </p:sp>
      <p:sp>
        <p:nvSpPr>
          <p:cNvPr id="59398" name="Rectangle 9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/>
          </a:p>
        </p:txBody>
      </p:sp>
      <p:graphicFrame>
        <p:nvGraphicFramePr>
          <p:cNvPr id="85000" name="Object 8"/>
          <p:cNvGraphicFramePr>
            <a:graphicFrameLocks noChangeAspect="1"/>
          </p:cNvGraphicFramePr>
          <p:nvPr/>
        </p:nvGraphicFramePr>
        <p:xfrm>
          <a:off x="4876800" y="2286000"/>
          <a:ext cx="25908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8" name="Equation" r:id="rId6" imgW="1587500" imgH="457200" progId="Equation.3">
                  <p:embed/>
                </p:oleObj>
              </mc:Choice>
              <mc:Fallback>
                <p:oleObj name="Equation" r:id="rId6" imgW="1587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76800" y="2286000"/>
                        <a:ext cx="259080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2" name="Text Box 10"/>
          <p:cNvSpPr txBox="1">
            <a:spLocks noChangeArrowheads="1"/>
          </p:cNvSpPr>
          <p:nvPr/>
        </p:nvSpPr>
        <p:spPr bwMode="auto">
          <a:xfrm>
            <a:off x="762000" y="2362200"/>
            <a:ext cx="4038600" cy="3048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sz="2000"/>
              <a:t>Tversky &amp; Kahneman (1999)</a:t>
            </a:r>
          </a:p>
        </p:txBody>
      </p:sp>
      <p:sp>
        <p:nvSpPr>
          <p:cNvPr id="59401" name="Rectangle 12"/>
          <p:cNvSpPr>
            <a:spLocks noChangeArrowheads="1"/>
          </p:cNvSpPr>
          <p:nvPr/>
        </p:nvSpPr>
        <p:spPr bwMode="auto">
          <a:xfrm>
            <a:off x="0" y="31242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/>
          </a:p>
        </p:txBody>
      </p:sp>
      <p:graphicFrame>
        <p:nvGraphicFramePr>
          <p:cNvPr id="85003" name="Object 11"/>
          <p:cNvGraphicFramePr>
            <a:graphicFrameLocks noChangeAspect="1"/>
          </p:cNvGraphicFramePr>
          <p:nvPr/>
        </p:nvGraphicFramePr>
        <p:xfrm>
          <a:off x="4867275" y="4191000"/>
          <a:ext cx="2447925" cy="502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9" name="Equation" r:id="rId8" imgW="1079032" imgH="253890" progId="Equation.3">
                  <p:embed/>
                </p:oleObj>
              </mc:Choice>
              <mc:Fallback>
                <p:oleObj name="Equation" r:id="rId8" imgW="1079032" imgH="25389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7275" y="4191000"/>
                        <a:ext cx="2447925" cy="5021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5" name="Text Box 13"/>
          <p:cNvSpPr txBox="1">
            <a:spLocks noChangeArrowheads="1"/>
          </p:cNvSpPr>
          <p:nvPr/>
        </p:nvSpPr>
        <p:spPr bwMode="auto">
          <a:xfrm>
            <a:off x="762000" y="4191000"/>
            <a:ext cx="3657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sz="2000" dirty="0" err="1"/>
              <a:t>Prelec</a:t>
            </a:r>
            <a:r>
              <a:rPr lang="en-US" sz="2000" dirty="0"/>
              <a:t> (1998)</a:t>
            </a:r>
          </a:p>
        </p:txBody>
      </p:sp>
      <p:sp>
        <p:nvSpPr>
          <p:cNvPr id="59404" name="Rectangle 15"/>
          <p:cNvSpPr>
            <a:spLocks noChangeArrowheads="1"/>
          </p:cNvSpPr>
          <p:nvPr/>
        </p:nvSpPr>
        <p:spPr bwMode="auto">
          <a:xfrm>
            <a:off x="0" y="32004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/>
          </a:p>
        </p:txBody>
      </p:sp>
      <p:graphicFrame>
        <p:nvGraphicFramePr>
          <p:cNvPr id="85006" name="Object 14"/>
          <p:cNvGraphicFramePr>
            <a:graphicFrameLocks noChangeAspect="1"/>
          </p:cNvGraphicFramePr>
          <p:nvPr/>
        </p:nvGraphicFramePr>
        <p:xfrm>
          <a:off x="4914900" y="4876800"/>
          <a:ext cx="2933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0" name="Equation" r:id="rId10" imgW="1333500" imgH="457200" progId="Equation.3">
                  <p:embed/>
                </p:oleObj>
              </mc:Choice>
              <mc:Fallback>
                <p:oleObj name="Equation" r:id="rId10" imgW="1333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14900" y="4876800"/>
                        <a:ext cx="2933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5008" name="Text Box 16"/>
          <p:cNvSpPr txBox="1">
            <a:spLocks noChangeArrowheads="1"/>
          </p:cNvSpPr>
          <p:nvPr/>
        </p:nvSpPr>
        <p:spPr bwMode="auto">
          <a:xfrm>
            <a:off x="762000" y="5029200"/>
            <a:ext cx="3657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sz="2000"/>
              <a:t>Birnbaum &amp; Chavez (1997)</a:t>
            </a:r>
          </a:p>
        </p:txBody>
      </p:sp>
      <p:sp>
        <p:nvSpPr>
          <p:cNvPr id="85009" name="Text Box 17"/>
          <p:cNvSpPr txBox="1">
            <a:spLocks noChangeArrowheads="1"/>
          </p:cNvSpPr>
          <p:nvPr/>
        </p:nvSpPr>
        <p:spPr bwMode="auto">
          <a:xfrm>
            <a:off x="762000" y="5943600"/>
            <a:ext cx="36576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de-DE" sz="2000" dirty="0"/>
              <a:t>Brandstätter, et </a:t>
            </a:r>
            <a:r>
              <a:rPr lang="de-DE" sz="2000" dirty="0" smtClean="0"/>
              <a:t>al. </a:t>
            </a:r>
            <a:r>
              <a:rPr lang="de-DE" sz="2000" dirty="0"/>
              <a:t>(2002)</a:t>
            </a:r>
            <a:endParaRPr lang="en-US" sz="1800" dirty="0"/>
          </a:p>
        </p:txBody>
      </p:sp>
      <p:sp>
        <p:nvSpPr>
          <p:cNvPr id="59408" name="Rectangle 19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/>
          </a:p>
        </p:txBody>
      </p:sp>
      <p:graphicFrame>
        <p:nvGraphicFramePr>
          <p:cNvPr id="85010" name="Object 18"/>
          <p:cNvGraphicFramePr>
            <a:graphicFrameLocks noChangeAspect="1"/>
          </p:cNvGraphicFramePr>
          <p:nvPr/>
        </p:nvGraphicFramePr>
        <p:xfrm>
          <a:off x="4953000" y="5867400"/>
          <a:ext cx="3505200" cy="447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1" name="Equation" r:id="rId12" imgW="2514600" imgH="228600" progId="Equation.3">
                  <p:embed/>
                </p:oleObj>
              </mc:Choice>
              <mc:Fallback>
                <p:oleObj name="Equation" r:id="rId12" imgW="25146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5867400"/>
                        <a:ext cx="3505200" cy="44747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1087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9" grpId="0"/>
      <p:bldP spid="85002" grpId="0"/>
      <p:bldP spid="85005" grpId="0"/>
      <p:bldP spid="85008" grpId="0"/>
      <p:bldP spid="8500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Typical Decision Weight Functions</a:t>
            </a:r>
          </a:p>
        </p:txBody>
      </p:sp>
      <p:pic>
        <p:nvPicPr>
          <p:cNvPr id="60419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7400" y="2590800"/>
            <a:ext cx="5334000" cy="40005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3536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Example: An application to the common consequence effect	</a:t>
            </a:r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086600" cy="4525963"/>
          </a:xfrm>
        </p:spPr>
        <p:txBody>
          <a:bodyPr>
            <a:normAutofit lnSpcReduction="100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en-US" dirty="0" smtClean="0"/>
              <a:t>B&gt;A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/>
              <a:t>u</a:t>
            </a:r>
            <a:r>
              <a:rPr lang="en-US" dirty="0" smtClean="0"/>
              <a:t>(1) &gt; </a:t>
            </a:r>
            <a:r>
              <a:rPr lang="en-US" i="1" dirty="0" smtClean="0"/>
              <a:t>w</a:t>
            </a:r>
            <a:r>
              <a:rPr lang="en-US" dirty="0" smtClean="0"/>
              <a:t>(.89)</a:t>
            </a:r>
            <a:r>
              <a:rPr lang="en-US" i="1" dirty="0" smtClean="0"/>
              <a:t>u</a:t>
            </a:r>
            <a:r>
              <a:rPr lang="en-US" dirty="0" smtClean="0"/>
              <a:t>(1) +</a:t>
            </a:r>
            <a:r>
              <a:rPr lang="en-US" i="1" dirty="0" smtClean="0"/>
              <a:t>w</a:t>
            </a:r>
            <a:r>
              <a:rPr lang="en-US" dirty="0" smtClean="0"/>
              <a:t>(.10)</a:t>
            </a:r>
            <a:r>
              <a:rPr lang="en-US" i="1" dirty="0" smtClean="0"/>
              <a:t>u</a:t>
            </a:r>
            <a:r>
              <a:rPr lang="en-US" dirty="0" smtClean="0"/>
              <a:t>(5)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en-US" dirty="0" smtClean="0">
                <a:sym typeface="Wingdings" pitchFamily="2" charset="2"/>
              </a:rPr>
              <a:t>(1-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(.89)) /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(.10) &gt; </a:t>
            </a: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(5)/</a:t>
            </a: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(1)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A’ &gt; B’  </a:t>
            </a:r>
            <a:r>
              <a:rPr lang="en-US" dirty="0" smtClean="0">
                <a:sym typeface="Symbol" pitchFamily="18" charset="2"/>
              </a:rPr>
              <a:t> </a:t>
            </a:r>
            <a:r>
              <a:rPr lang="en-US" i="1" dirty="0" smtClean="0">
                <a:sym typeface="Symbol" pitchFamily="18" charset="2"/>
              </a:rPr>
              <a:t>w</a:t>
            </a:r>
            <a:r>
              <a:rPr lang="en-US" dirty="0" smtClean="0">
                <a:sym typeface="Symbol" pitchFamily="18" charset="2"/>
              </a:rPr>
              <a:t>(.10)</a:t>
            </a:r>
            <a:r>
              <a:rPr lang="en-US" i="1" dirty="0" smtClean="0">
                <a:sym typeface="Symbol" pitchFamily="18" charset="2"/>
              </a:rPr>
              <a:t>u</a:t>
            </a:r>
            <a:r>
              <a:rPr lang="en-US" dirty="0" smtClean="0">
                <a:sym typeface="Symbol" pitchFamily="18" charset="2"/>
              </a:rPr>
              <a:t>(5) &gt; </a:t>
            </a:r>
            <a:r>
              <a:rPr lang="en-US" i="1" dirty="0" smtClean="0">
                <a:sym typeface="Symbol" pitchFamily="18" charset="2"/>
              </a:rPr>
              <a:t>w</a:t>
            </a:r>
            <a:r>
              <a:rPr lang="en-US" dirty="0" smtClean="0">
                <a:sym typeface="Symbol" pitchFamily="18" charset="2"/>
              </a:rPr>
              <a:t>(.11)</a:t>
            </a:r>
            <a:r>
              <a:rPr lang="en-US" i="1" dirty="0" smtClean="0">
                <a:sym typeface="Symbol" pitchFamily="18" charset="2"/>
              </a:rPr>
              <a:t>u</a:t>
            </a:r>
            <a:r>
              <a:rPr lang="en-US" dirty="0" smtClean="0">
                <a:sym typeface="Symbol" pitchFamily="18" charset="2"/>
              </a:rPr>
              <a:t>(1)</a:t>
            </a:r>
          </a:p>
          <a:p>
            <a:pPr eaLnBrk="1" hangingPunct="1">
              <a:buFont typeface="Wingdings" pitchFamily="2" charset="2"/>
              <a:buChar char="à"/>
            </a:pP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(5)/</a:t>
            </a: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(1) &gt; 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(1-.89)/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(.10) </a:t>
            </a:r>
          </a:p>
          <a:p>
            <a:pPr eaLnBrk="1" hangingPunct="1">
              <a:buFont typeface="Wingdings" pitchFamily="2" charset="2"/>
              <a:buNone/>
            </a:pPr>
            <a:endParaRPr lang="en-US" dirty="0" smtClean="0">
              <a:sym typeface="Wingdings" pitchFamily="2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Together   1-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(.89) &gt; 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(1-.89)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(.89) + 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(.11) &lt; 1   sub additive!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Fails Dominance</a:t>
            </a:r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7467600" cy="4525963"/>
          </a:xfrm>
        </p:spPr>
        <p:txBody>
          <a:bodyPr>
            <a:normAutofit lnSpcReduction="10000"/>
          </a:bodyPr>
          <a:lstStyle/>
          <a:p>
            <a:pPr marL="0" indent="0" eaLnBrk="1" hangingPunct="1">
              <a:buNone/>
            </a:pP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)+</a:t>
            </a:r>
            <a:r>
              <a:rPr lang="en-US" i="1" dirty="0" smtClean="0"/>
              <a:t>w</a:t>
            </a:r>
            <a:r>
              <a:rPr lang="en-US" dirty="0" smtClean="0"/>
              <a:t>(1-</a:t>
            </a:r>
            <a:r>
              <a:rPr lang="en-US" i="1" dirty="0" smtClean="0"/>
              <a:t>p</a:t>
            </a:r>
            <a:r>
              <a:rPr lang="en-US" dirty="0" smtClean="0"/>
              <a:t>) &lt; 1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(1-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 &lt; 1–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 </a:t>
            </a:r>
          </a:p>
          <a:p>
            <a:pPr lvl="1">
              <a:buFont typeface="Wingdings"/>
              <a:buChar char="à"/>
            </a:pPr>
            <a:r>
              <a:rPr lang="en-US" dirty="0" smtClean="0">
                <a:sym typeface="Wingdings" pitchFamily="2" charset="2"/>
              </a:rPr>
              <a:t>(1-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))/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(1-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  </a:t>
            </a:r>
            <a:r>
              <a:rPr lang="en-US" dirty="0">
                <a:sym typeface="Wingdings" pitchFamily="2" charset="2"/>
              </a:rPr>
              <a:t>&gt;</a:t>
            </a:r>
            <a:r>
              <a:rPr lang="en-US" dirty="0" smtClean="0">
                <a:sym typeface="Wingdings" pitchFamily="2" charset="2"/>
              </a:rPr>
              <a:t> 1</a:t>
            </a:r>
          </a:p>
          <a:p>
            <a:pPr marL="0" lvl="1" indent="0">
              <a:buNone/>
            </a:pPr>
            <a:r>
              <a:rPr lang="en-US" dirty="0" smtClean="0">
                <a:sym typeface="Wingdings" pitchFamily="2" charset="2"/>
              </a:rPr>
              <a:t>Pick </a:t>
            </a:r>
            <a:r>
              <a:rPr lang="en-US" i="1" dirty="0" smtClean="0">
                <a:sym typeface="Wingdings" pitchFamily="2" charset="2"/>
              </a:rPr>
              <a:t>y</a:t>
            </a:r>
            <a:r>
              <a:rPr lang="en-US" dirty="0" smtClean="0">
                <a:sym typeface="Wingdings" pitchFamily="2" charset="2"/>
              </a:rPr>
              <a:t>&gt;0 :  (1-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))/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(1-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  &gt; </a:t>
            </a: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x+y</a:t>
            </a:r>
            <a:r>
              <a:rPr lang="en-US" dirty="0" smtClean="0">
                <a:sym typeface="Wingdings" pitchFamily="2" charset="2"/>
              </a:rPr>
              <a:t>)/</a:t>
            </a: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x</a:t>
            </a:r>
            <a:r>
              <a:rPr lang="en-US" dirty="0" smtClean="0">
                <a:sym typeface="Wingdings" pitchFamily="2" charset="2"/>
              </a:rPr>
              <a:t>) </a:t>
            </a:r>
          </a:p>
          <a:p>
            <a:pPr marL="0" indent="0" eaLnBrk="1" hangingPunct="1">
              <a:buNone/>
            </a:pPr>
            <a:endParaRPr lang="en-US" dirty="0" smtClean="0"/>
          </a:p>
          <a:p>
            <a:pPr marL="0" indent="0" eaLnBrk="1" hangingPunct="1">
              <a:buNone/>
            </a:pPr>
            <a:r>
              <a:rPr lang="en-US" dirty="0" smtClean="0"/>
              <a:t>A</a:t>
            </a:r>
            <a:r>
              <a:rPr lang="en-US" dirty="0"/>
              <a:t>:  </a:t>
            </a:r>
            <a:r>
              <a:rPr lang="en-US" i="1" dirty="0"/>
              <a:t>p</a:t>
            </a:r>
            <a:r>
              <a:rPr lang="en-US" dirty="0"/>
              <a:t> to get </a:t>
            </a:r>
            <a:r>
              <a:rPr lang="en-US" i="1" dirty="0"/>
              <a:t>x</a:t>
            </a:r>
            <a:r>
              <a:rPr lang="en-US" dirty="0"/>
              <a:t> otherwise (1-</a:t>
            </a:r>
            <a:r>
              <a:rPr lang="en-US" i="1" dirty="0"/>
              <a:t>p</a:t>
            </a:r>
            <a:r>
              <a:rPr lang="en-US" dirty="0"/>
              <a:t>) to get </a:t>
            </a:r>
            <a:r>
              <a:rPr lang="en-US" i="1" dirty="0" err="1"/>
              <a:t>x+y</a:t>
            </a:r>
            <a:r>
              <a:rPr lang="en-US" dirty="0"/>
              <a:t>, </a:t>
            </a:r>
            <a:r>
              <a:rPr lang="en-US" i="1" dirty="0"/>
              <a:t>y</a:t>
            </a:r>
            <a:r>
              <a:rPr lang="en-US" dirty="0"/>
              <a:t>&gt;0</a:t>
            </a:r>
          </a:p>
          <a:p>
            <a:pPr marL="0" indent="0" eaLnBrk="1" hangingPunct="1">
              <a:buNone/>
            </a:pPr>
            <a:r>
              <a:rPr lang="en-US" dirty="0"/>
              <a:t>B: </a:t>
            </a:r>
            <a:r>
              <a:rPr lang="en-US" i="1" dirty="0"/>
              <a:t>x</a:t>
            </a:r>
            <a:r>
              <a:rPr lang="en-US" dirty="0"/>
              <a:t> for sure </a:t>
            </a:r>
          </a:p>
          <a:p>
            <a:pPr marL="0" indent="0">
              <a:buNone/>
            </a:pPr>
            <a:r>
              <a:rPr lang="en-US" i="1" dirty="0" smtClean="0"/>
              <a:t>	</a:t>
            </a:r>
            <a:r>
              <a:rPr lang="en-US" dirty="0" smtClean="0">
                <a:sym typeface="Wingdings" pitchFamily="2" charset="2"/>
              </a:rPr>
              <a:t>(1-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))/</a:t>
            </a:r>
            <a:r>
              <a:rPr lang="en-US" i="1" dirty="0" smtClean="0">
                <a:sym typeface="Wingdings" pitchFamily="2" charset="2"/>
              </a:rPr>
              <a:t>w</a:t>
            </a:r>
            <a:r>
              <a:rPr lang="en-US" dirty="0" smtClean="0">
                <a:sym typeface="Wingdings" pitchFamily="2" charset="2"/>
              </a:rPr>
              <a:t>(1-</a:t>
            </a:r>
            <a:r>
              <a:rPr lang="en-US" i="1" dirty="0" smtClean="0">
                <a:sym typeface="Wingdings" pitchFamily="2" charset="2"/>
              </a:rPr>
              <a:t>p</a:t>
            </a:r>
            <a:r>
              <a:rPr lang="en-US" dirty="0" smtClean="0">
                <a:sym typeface="Wingdings" pitchFamily="2" charset="2"/>
              </a:rPr>
              <a:t>) &gt; </a:t>
            </a: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err="1" smtClean="0">
                <a:sym typeface="Wingdings" pitchFamily="2" charset="2"/>
              </a:rPr>
              <a:t>x+y</a:t>
            </a:r>
            <a:r>
              <a:rPr lang="en-US" dirty="0" smtClean="0">
                <a:sym typeface="Wingdings" pitchFamily="2" charset="2"/>
              </a:rPr>
              <a:t>)/</a:t>
            </a:r>
            <a:r>
              <a:rPr lang="en-US" i="1" dirty="0" smtClean="0">
                <a:sym typeface="Wingdings" pitchFamily="2" charset="2"/>
              </a:rPr>
              <a:t>u</a:t>
            </a:r>
            <a:r>
              <a:rPr lang="en-US" dirty="0" smtClean="0">
                <a:sym typeface="Wingdings" pitchFamily="2" charset="2"/>
              </a:rPr>
              <a:t>(</a:t>
            </a:r>
            <a:r>
              <a:rPr lang="en-US" i="1" dirty="0" smtClean="0">
                <a:sym typeface="Wingdings" pitchFamily="2" charset="2"/>
              </a:rPr>
              <a:t>x</a:t>
            </a:r>
            <a:r>
              <a:rPr lang="en-US" dirty="0" smtClean="0">
                <a:sym typeface="Wingdings" pitchFamily="2" charset="2"/>
              </a:rPr>
              <a:t>)</a:t>
            </a:r>
          </a:p>
          <a:p>
            <a:pPr marL="0" indent="0" eaLnBrk="1" hangingPunct="1">
              <a:buNone/>
            </a:pPr>
            <a:r>
              <a:rPr lang="en-US" i="1" dirty="0" smtClean="0">
                <a:sym typeface="Wingdings"/>
              </a:rPr>
              <a:t> 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&gt; </a:t>
            </a:r>
            <a:r>
              <a:rPr lang="en-US" i="1" dirty="0" smtClean="0"/>
              <a:t>w</a:t>
            </a:r>
            <a:r>
              <a:rPr lang="en-US" dirty="0" smtClean="0"/>
              <a:t>(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smtClean="0"/>
              <a:t>x</a:t>
            </a:r>
            <a:r>
              <a:rPr lang="en-US" dirty="0" smtClean="0"/>
              <a:t>) + </a:t>
            </a:r>
            <a:r>
              <a:rPr lang="en-US" i="1" dirty="0" smtClean="0"/>
              <a:t>w</a:t>
            </a:r>
            <a:r>
              <a:rPr lang="en-US" dirty="0" smtClean="0"/>
              <a:t>(1-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r>
              <a:rPr lang="en-US" i="1" dirty="0" smtClean="0"/>
              <a:t>u</a:t>
            </a:r>
            <a:r>
              <a:rPr lang="en-US" dirty="0" smtClean="0"/>
              <a:t>(</a:t>
            </a:r>
            <a:r>
              <a:rPr lang="en-US" i="1" dirty="0" err="1" smtClean="0"/>
              <a:t>x+y</a:t>
            </a:r>
            <a:r>
              <a:rPr lang="en-US" dirty="0" smtClean="0"/>
              <a:t>) </a:t>
            </a:r>
          </a:p>
          <a:p>
            <a:pPr marL="0" indent="0" eaLnBrk="1" hangingPunct="1"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685800" y="1143000"/>
            <a:ext cx="7924800" cy="1143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3600" dirty="0" smtClean="0">
                <a:solidFill>
                  <a:schemeClr val="tx1"/>
                </a:solidFill>
              </a:rPr>
              <a:t>Basic Empirical Findings of Risky Choice</a:t>
            </a:r>
          </a:p>
        </p:txBody>
      </p:sp>
      <p:pic>
        <p:nvPicPr>
          <p:cNvPr id="44039" name="Picture 7" descr="http://t1.gstatic.com/images?q=tbn:ANd9GcRnQP1mPbnsTGM8tY11tL6fAYmrjyaVV4W4pENgvTKWyAbB3sT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3048000"/>
            <a:ext cx="2471057" cy="34594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AutoShape 4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9296400" cy="1447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3400" dirty="0" smtClean="0"/>
              <a:t>Second stage of Weighted Utility Models: </a:t>
            </a:r>
            <a:r>
              <a:rPr lang="en-US" sz="3400" dirty="0" smtClean="0">
                <a:latin typeface="Times New Roman" pitchFamily="18" charset="0"/>
              </a:rPr>
              <a:t/>
            </a:r>
            <a:br>
              <a:rPr lang="en-US" sz="3400" dirty="0" smtClean="0">
                <a:latin typeface="Times New Roman" pitchFamily="18" charset="0"/>
              </a:rPr>
            </a:br>
            <a:r>
              <a:rPr lang="en-US" sz="2400" dirty="0" smtClean="0"/>
              <a:t>Nonlinear transformation of cumulative probabilities</a:t>
            </a:r>
          </a:p>
        </p:txBody>
      </p:sp>
      <p:sp>
        <p:nvSpPr>
          <p:cNvPr id="106502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696200" cy="434340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en-US" sz="2400" dirty="0" smtClean="0">
                <a:latin typeface="Times New Roman" pitchFamily="18" charset="0"/>
              </a:rPr>
              <a:t>Rank Dependent Utility Theories  (</a:t>
            </a:r>
            <a:r>
              <a:rPr lang="en-US" sz="2400" dirty="0" err="1" smtClean="0">
                <a:latin typeface="Times New Roman" pitchFamily="18" charset="0"/>
              </a:rPr>
              <a:t>Quiggen</a:t>
            </a:r>
            <a:r>
              <a:rPr lang="en-US" sz="2400" dirty="0" smtClean="0">
                <a:latin typeface="Times New Roman" pitchFamily="18" charset="0"/>
              </a:rPr>
              <a:t>, 1982; </a:t>
            </a:r>
            <a:r>
              <a:rPr lang="en-US" sz="2400" dirty="0" err="1" smtClean="0">
                <a:latin typeface="Times New Roman" pitchFamily="18" charset="0"/>
              </a:rPr>
              <a:t>Yaari</a:t>
            </a:r>
            <a:r>
              <a:rPr lang="en-US" sz="2400" dirty="0" smtClean="0">
                <a:latin typeface="Times New Roman" pitchFamily="18" charset="0"/>
              </a:rPr>
              <a:t>, 1987; Segal, 1990; </a:t>
            </a:r>
            <a:r>
              <a:rPr lang="en-US" sz="2400" dirty="0" err="1" smtClean="0">
                <a:latin typeface="Times New Roman" pitchFamily="18" charset="0"/>
              </a:rPr>
              <a:t>Tversky</a:t>
            </a:r>
            <a:r>
              <a:rPr lang="en-US" sz="2400" dirty="0" smtClean="0">
                <a:latin typeface="Times New Roman" pitchFamily="18" charset="0"/>
              </a:rPr>
              <a:t> &amp; </a:t>
            </a:r>
            <a:r>
              <a:rPr lang="en-US" sz="2400" dirty="0" err="1" smtClean="0">
                <a:latin typeface="Times New Roman" pitchFamily="18" charset="0"/>
              </a:rPr>
              <a:t>Kahneman</a:t>
            </a:r>
            <a:r>
              <a:rPr lang="en-US" sz="2400" dirty="0" smtClean="0">
                <a:latin typeface="Times New Roman" pitchFamily="18" charset="0"/>
              </a:rPr>
              <a:t>, 1992)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000" dirty="0" smtClean="0">
                <a:latin typeface="Times New Roman" pitchFamily="18" charset="0"/>
              </a:rPr>
              <a:t>Explains Common Consequence , Common Ratio, Branch Independence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000" dirty="0" smtClean="0">
                <a:latin typeface="Times New Roman" pitchFamily="18" charset="0"/>
              </a:rPr>
              <a:t>Must satisfy stochastic dominance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000" dirty="0" smtClean="0">
                <a:latin typeface="Times New Roman" pitchFamily="18" charset="0"/>
              </a:rPr>
              <a:t>Fails to explain violations of stochastic dominance and event splitting</a:t>
            </a:r>
          </a:p>
          <a:p>
            <a:pPr eaLnBrk="1" hangingPunct="1">
              <a:lnSpc>
                <a:spcPct val="75000"/>
              </a:lnSpc>
              <a:spcBef>
                <a:spcPts val="1200"/>
              </a:spcBef>
            </a:pPr>
            <a:r>
              <a:rPr lang="en-US" sz="2400" dirty="0" err="1" smtClean="0">
                <a:latin typeface="Times New Roman" pitchFamily="18" charset="0"/>
              </a:rPr>
              <a:t>Birnbaum’s</a:t>
            </a:r>
            <a:r>
              <a:rPr lang="en-US" sz="2400" dirty="0" smtClean="0">
                <a:latin typeface="Times New Roman" pitchFamily="18" charset="0"/>
              </a:rPr>
              <a:t> (1999) TAX model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000" dirty="0" err="1" smtClean="0">
                <a:latin typeface="Times New Roman" pitchFamily="18" charset="0"/>
              </a:rPr>
              <a:t>Wgts</a:t>
            </a:r>
            <a:r>
              <a:rPr lang="en-US" sz="2000" dirty="0" smtClean="0">
                <a:latin typeface="Times New Roman" pitchFamily="18" charset="0"/>
              </a:rPr>
              <a:t> are nonlinear functions of probability and rank of outcomes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000" dirty="0" smtClean="0">
                <a:latin typeface="Times New Roman" pitchFamily="18" charset="0"/>
              </a:rPr>
              <a:t>Explains Common Consequence effect , Common Ratio effect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000" dirty="0" smtClean="0">
                <a:latin typeface="Times New Roman" pitchFamily="18" charset="0"/>
              </a:rPr>
              <a:t>Predicts Branch Independence, Stochastic Dominance, Event splitting</a:t>
            </a:r>
          </a:p>
          <a:p>
            <a:pPr lvl="1" eaLnBrk="1" hangingPunct="1">
              <a:lnSpc>
                <a:spcPct val="75000"/>
              </a:lnSpc>
            </a:pPr>
            <a:r>
              <a:rPr lang="en-US" sz="2000" dirty="0" smtClean="0">
                <a:latin typeface="Times New Roman" pitchFamily="18" charset="0"/>
              </a:rPr>
              <a:t>But it uses a </a:t>
            </a:r>
            <a:r>
              <a:rPr lang="en-US" sz="2000" dirty="0" err="1" smtClean="0">
                <a:latin typeface="Times New Roman" pitchFamily="18" charset="0"/>
              </a:rPr>
              <a:t>wgt</a:t>
            </a:r>
            <a:r>
              <a:rPr lang="en-US" sz="2000" dirty="0" smtClean="0">
                <a:latin typeface="Times New Roman" pitchFamily="18" charset="0"/>
              </a:rPr>
              <a:t> function that is not empirically observed with binary outcomes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5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502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AutoShape 2"/>
          <p:cNvSpPr>
            <a:spLocks noGrp="1" noChangeArrowheads="1"/>
          </p:cNvSpPr>
          <p:nvPr>
            <p:ph type="title"/>
          </p:nvPr>
        </p:nvSpPr>
        <p:spPr>
          <a:xfrm>
            <a:off x="-76200" y="457200"/>
            <a:ext cx="92202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How do weighted utility models work?</a:t>
            </a:r>
          </a:p>
        </p:txBody>
      </p:sp>
      <p:sp>
        <p:nvSpPr>
          <p:cNvPr id="25641" name="Text Box 41"/>
          <p:cNvSpPr txBox="1">
            <a:spLocks noChangeArrowheads="1"/>
          </p:cNvSpPr>
          <p:nvPr/>
        </p:nvSpPr>
        <p:spPr bwMode="auto">
          <a:xfrm>
            <a:off x="838200" y="2057400"/>
            <a:ext cx="2554288" cy="210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Gamble F: 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.10  to win $12 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.05  to win $90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.85  to win $98</a:t>
            </a:r>
          </a:p>
        </p:txBody>
      </p:sp>
      <p:sp>
        <p:nvSpPr>
          <p:cNvPr id="25642" name="Text Box 42"/>
          <p:cNvSpPr txBox="1">
            <a:spLocks noChangeArrowheads="1"/>
          </p:cNvSpPr>
          <p:nvPr/>
        </p:nvSpPr>
        <p:spPr bwMode="auto">
          <a:xfrm>
            <a:off x="5105400" y="1981200"/>
            <a:ext cx="2630488" cy="210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Gamble G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.30  to win $30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.70  to win $100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 dirty="0"/>
          </a:p>
        </p:txBody>
      </p:sp>
      <p:sp>
        <p:nvSpPr>
          <p:cNvPr id="25643" name="Text Box 43"/>
          <p:cNvSpPr txBox="1">
            <a:spLocks noChangeArrowheads="1"/>
          </p:cNvSpPr>
          <p:nvPr/>
        </p:nvSpPr>
        <p:spPr bwMode="auto">
          <a:xfrm>
            <a:off x="762000" y="4495800"/>
            <a:ext cx="304800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>
                <a:latin typeface="Arial" charset="0"/>
              </a:rPr>
              <a:t>  </a:t>
            </a:r>
            <a:r>
              <a:rPr lang="en-US" i="1" dirty="0" err="1" smtClean="0"/>
              <a:t>w</a:t>
            </a:r>
            <a:r>
              <a:rPr lang="en-US" baseline="-25000" dirty="0" err="1"/>
              <a:t>H</a:t>
            </a:r>
            <a:r>
              <a:rPr lang="en-US" dirty="0" smtClean="0"/>
              <a:t>(</a:t>
            </a:r>
            <a:r>
              <a:rPr lang="en-US" dirty="0"/>
              <a:t>98</a:t>
            </a:r>
            <a:r>
              <a:rPr lang="en-US" dirty="0" smtClean="0"/>
              <a:t>)</a:t>
            </a:r>
            <a:r>
              <a:rPr lang="en-US" dirty="0">
                <a:sym typeface="Symbol" pitchFamily="18" charset="2"/>
              </a:rPr>
              <a:t>⋅</a:t>
            </a:r>
            <a:r>
              <a:rPr lang="en-US" i="1" dirty="0" smtClean="0"/>
              <a:t>u</a:t>
            </a:r>
            <a:r>
              <a:rPr lang="en-US" dirty="0"/>
              <a:t>(98</a:t>
            </a:r>
            <a:r>
              <a:rPr lang="en-US" dirty="0" smtClean="0"/>
              <a:t>)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 smtClean="0"/>
              <a:t> </a:t>
            </a:r>
            <a:r>
              <a:rPr lang="en-US" dirty="0"/>
              <a:t>+ </a:t>
            </a:r>
            <a:r>
              <a:rPr lang="en-US" i="1" dirty="0" err="1" smtClean="0"/>
              <a:t>w</a:t>
            </a:r>
            <a:r>
              <a:rPr lang="en-US" baseline="-25000" dirty="0" err="1"/>
              <a:t>M</a:t>
            </a:r>
            <a:r>
              <a:rPr lang="en-US" dirty="0" smtClean="0"/>
              <a:t>(</a:t>
            </a:r>
            <a:r>
              <a:rPr lang="en-US" dirty="0"/>
              <a:t>90</a:t>
            </a:r>
            <a:r>
              <a:rPr lang="en-US" dirty="0" smtClean="0"/>
              <a:t>)</a:t>
            </a:r>
            <a:r>
              <a:rPr lang="en-US" dirty="0" smtClean="0">
                <a:sym typeface="Symbol" pitchFamily="18" charset="2"/>
              </a:rPr>
              <a:t>⋅</a:t>
            </a:r>
            <a:r>
              <a:rPr lang="en-US" i="1" dirty="0" smtClean="0"/>
              <a:t>u</a:t>
            </a:r>
            <a:r>
              <a:rPr lang="en-US" dirty="0"/>
              <a:t>(90) </a:t>
            </a:r>
            <a:endParaRPr lang="en-US" dirty="0" smtClean="0"/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 smtClean="0"/>
              <a:t>+ </a:t>
            </a:r>
            <a:r>
              <a:rPr lang="en-US" i="1" dirty="0" err="1" smtClean="0"/>
              <a:t>w</a:t>
            </a:r>
            <a:r>
              <a:rPr lang="en-US" baseline="-25000" dirty="0" err="1"/>
              <a:t>L</a:t>
            </a:r>
            <a:r>
              <a:rPr lang="en-US" dirty="0" smtClean="0"/>
              <a:t>(</a:t>
            </a:r>
            <a:r>
              <a:rPr lang="en-US" dirty="0"/>
              <a:t>12</a:t>
            </a:r>
            <a:r>
              <a:rPr lang="en-US" dirty="0" smtClean="0"/>
              <a:t>)</a:t>
            </a:r>
            <a:r>
              <a:rPr lang="en-US" dirty="0">
                <a:sym typeface="Symbol" pitchFamily="18" charset="2"/>
              </a:rPr>
              <a:t> ⋅</a:t>
            </a:r>
            <a:r>
              <a:rPr lang="en-US" i="1" dirty="0" smtClean="0"/>
              <a:t>u</a:t>
            </a:r>
            <a:r>
              <a:rPr lang="en-US" dirty="0"/>
              <a:t>(12)</a:t>
            </a:r>
          </a:p>
        </p:txBody>
      </p:sp>
      <p:sp>
        <p:nvSpPr>
          <p:cNvPr id="25644" name="Text Box 44"/>
          <p:cNvSpPr txBox="1">
            <a:spLocks noChangeArrowheads="1"/>
          </p:cNvSpPr>
          <p:nvPr/>
        </p:nvSpPr>
        <p:spPr bwMode="auto">
          <a:xfrm>
            <a:off x="4953000" y="4648200"/>
            <a:ext cx="41910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i="1" dirty="0" err="1" smtClean="0"/>
              <a:t>w</a:t>
            </a:r>
            <a:r>
              <a:rPr lang="en-US" baseline="-25000" dirty="0" err="1"/>
              <a:t>H</a:t>
            </a:r>
            <a:r>
              <a:rPr lang="en-US" dirty="0" smtClean="0"/>
              <a:t>(</a:t>
            </a:r>
            <a:r>
              <a:rPr lang="en-US" dirty="0"/>
              <a:t>100</a:t>
            </a:r>
            <a:r>
              <a:rPr lang="en-US" dirty="0" smtClean="0"/>
              <a:t>)</a:t>
            </a:r>
            <a:r>
              <a:rPr lang="en-US" dirty="0">
                <a:sym typeface="Symbol" pitchFamily="18" charset="2"/>
              </a:rPr>
              <a:t> ⋅</a:t>
            </a:r>
            <a:r>
              <a:rPr lang="en-US" i="1" dirty="0" smtClean="0"/>
              <a:t>u</a:t>
            </a:r>
            <a:r>
              <a:rPr lang="en-US" dirty="0"/>
              <a:t>(100) 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+ </a:t>
            </a:r>
            <a:r>
              <a:rPr lang="en-US" i="1" dirty="0" err="1" smtClean="0"/>
              <a:t>w</a:t>
            </a:r>
            <a:r>
              <a:rPr lang="en-US" baseline="-25000" dirty="0" err="1"/>
              <a:t>L</a:t>
            </a:r>
            <a:r>
              <a:rPr lang="en-US" dirty="0" smtClean="0"/>
              <a:t>(</a:t>
            </a:r>
            <a:r>
              <a:rPr lang="en-US" dirty="0"/>
              <a:t>30</a:t>
            </a:r>
            <a:r>
              <a:rPr lang="en-US" dirty="0" smtClean="0"/>
              <a:t>)</a:t>
            </a:r>
            <a:r>
              <a:rPr lang="en-US" dirty="0">
                <a:sym typeface="Symbol" pitchFamily="18" charset="2"/>
              </a:rPr>
              <a:t> ⋅</a:t>
            </a:r>
            <a:r>
              <a:rPr lang="en-US" i="1" dirty="0" smtClean="0"/>
              <a:t>u</a:t>
            </a:r>
            <a:r>
              <a:rPr lang="en-US" dirty="0"/>
              <a:t>(30)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41" grpId="0"/>
      <p:bldP spid="25642" grpId="0"/>
      <p:bldP spid="25643" grpId="0"/>
      <p:bldP spid="2564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AutoShape 4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8382000" cy="1600200"/>
          </a:xfrm>
        </p:spPr>
        <p:txBody>
          <a:bodyPr/>
          <a:lstStyle/>
          <a:p>
            <a:pPr eaLnBrk="1" hangingPunct="1"/>
            <a:r>
              <a:rPr lang="en-US" sz="2800" dirty="0"/>
              <a:t>H</a:t>
            </a:r>
            <a:r>
              <a:rPr lang="en-US" sz="2800" dirty="0" smtClean="0"/>
              <a:t>ow does this explain, for example, </a:t>
            </a:r>
            <a:br>
              <a:rPr lang="en-US" sz="2800" dirty="0" smtClean="0"/>
            </a:br>
            <a:r>
              <a:rPr lang="en-US" sz="2800" dirty="0" smtClean="0"/>
              <a:t>violations of Branch Independence?</a:t>
            </a:r>
          </a:p>
        </p:txBody>
      </p:sp>
      <p:sp>
        <p:nvSpPr>
          <p:cNvPr id="89094" name="Text Box 6"/>
          <p:cNvSpPr txBox="1">
            <a:spLocks noChangeArrowheads="1"/>
          </p:cNvSpPr>
          <p:nvPr/>
        </p:nvSpPr>
        <p:spPr bwMode="auto">
          <a:xfrm>
            <a:off x="457200" y="2133600"/>
            <a:ext cx="3886200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Equally likely outcomes 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          (4, 33, 39)  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      &gt;  (4, 12, 96)</a:t>
            </a:r>
          </a:p>
        </p:txBody>
      </p:sp>
      <p:sp>
        <p:nvSpPr>
          <p:cNvPr id="89095" name="Text Box 7"/>
          <p:cNvSpPr txBox="1">
            <a:spLocks noChangeArrowheads="1"/>
          </p:cNvSpPr>
          <p:nvPr/>
        </p:nvSpPr>
        <p:spPr bwMode="auto">
          <a:xfrm>
            <a:off x="4648200" y="2133600"/>
            <a:ext cx="3657600" cy="15525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Equally likely outcomes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     (33, 39, 124) 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 &lt;  (12, 96, 124)</a:t>
            </a:r>
          </a:p>
        </p:txBody>
      </p:sp>
      <p:sp>
        <p:nvSpPr>
          <p:cNvPr id="58373" name="Rectangle 9"/>
          <p:cNvSpPr>
            <a:spLocks noChangeArrowheads="1"/>
          </p:cNvSpPr>
          <p:nvPr/>
        </p:nvSpPr>
        <p:spPr bwMode="auto">
          <a:xfrm>
            <a:off x="0" y="3319463"/>
            <a:ext cx="9144000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/>
          </a:p>
        </p:txBody>
      </p:sp>
      <p:graphicFrame>
        <p:nvGraphicFramePr>
          <p:cNvPr id="89096" name="Object 8"/>
          <p:cNvGraphicFramePr>
            <a:graphicFrameLocks noChangeAspect="1"/>
          </p:cNvGraphicFramePr>
          <p:nvPr/>
        </p:nvGraphicFramePr>
        <p:xfrm>
          <a:off x="838200" y="4343400"/>
          <a:ext cx="33528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7" name="Equation" r:id="rId4" imgW="2070100" imgH="215900" progId="Equation.3">
                  <p:embed/>
                </p:oleObj>
              </mc:Choice>
              <mc:Fallback>
                <p:oleObj name="Equation" r:id="rId4" imgW="20701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343400"/>
                        <a:ext cx="3352800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098" name="Text Box 10"/>
          <p:cNvSpPr txBox="1">
            <a:spLocks noChangeArrowheads="1"/>
          </p:cNvSpPr>
          <p:nvPr/>
        </p:nvSpPr>
        <p:spPr bwMode="auto">
          <a:xfrm>
            <a:off x="1676400" y="4800600"/>
            <a:ext cx="812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/>
              <a:t>&gt;</a:t>
            </a:r>
          </a:p>
        </p:txBody>
      </p:sp>
      <p:graphicFrame>
        <p:nvGraphicFramePr>
          <p:cNvPr id="89099" name="Object 11"/>
          <p:cNvGraphicFramePr>
            <a:graphicFrameLocks noChangeAspect="1"/>
          </p:cNvGraphicFramePr>
          <p:nvPr/>
        </p:nvGraphicFramePr>
        <p:xfrm>
          <a:off x="838200" y="5334000"/>
          <a:ext cx="3290888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8" name="Equation" r:id="rId6" imgW="2032000" imgH="215900" progId="Equation.3">
                  <p:embed/>
                </p:oleObj>
              </mc:Choice>
              <mc:Fallback>
                <p:oleObj name="Equation" r:id="rId6" imgW="20320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5334000"/>
                        <a:ext cx="3290888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0" name="Object 12"/>
          <p:cNvGraphicFramePr>
            <a:graphicFrameLocks noChangeAspect="1"/>
          </p:cNvGraphicFramePr>
          <p:nvPr/>
        </p:nvGraphicFramePr>
        <p:xfrm>
          <a:off x="4800600" y="4343400"/>
          <a:ext cx="3890963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89" name="Equation" r:id="rId8" imgW="2171700" imgH="215900" progId="Equation.3">
                  <p:embed/>
                </p:oleObj>
              </mc:Choice>
              <mc:Fallback>
                <p:oleObj name="Equation" r:id="rId8" imgW="21717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343400"/>
                        <a:ext cx="3890963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9101" name="Object 13"/>
          <p:cNvGraphicFramePr>
            <a:graphicFrameLocks noChangeAspect="1"/>
          </p:cNvGraphicFramePr>
          <p:nvPr/>
        </p:nvGraphicFramePr>
        <p:xfrm>
          <a:off x="4764088" y="5334000"/>
          <a:ext cx="3998912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90" name="Equation" r:id="rId10" imgW="2171700" imgH="215900" progId="Equation.3">
                  <p:embed/>
                </p:oleObj>
              </mc:Choice>
              <mc:Fallback>
                <p:oleObj name="Equation" r:id="rId10" imgW="2171700" imgH="2159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64088" y="5334000"/>
                        <a:ext cx="3998912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102" name="Text Box 14"/>
          <p:cNvSpPr txBox="1">
            <a:spLocks noChangeArrowheads="1"/>
          </p:cNvSpPr>
          <p:nvPr/>
        </p:nvSpPr>
        <p:spPr bwMode="auto">
          <a:xfrm>
            <a:off x="5791200" y="4800600"/>
            <a:ext cx="8128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/>
              <a:t>&lt;</a:t>
            </a:r>
          </a:p>
        </p:txBody>
      </p:sp>
      <p:sp>
        <p:nvSpPr>
          <p:cNvPr id="89103" name="Text Box 15"/>
          <p:cNvSpPr txBox="1">
            <a:spLocks noChangeArrowheads="1"/>
          </p:cNvSpPr>
          <p:nvPr/>
        </p:nvSpPr>
        <p:spPr bwMode="auto">
          <a:xfrm>
            <a:off x="1828800" y="6096000"/>
            <a:ext cx="5562600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/>
              <a:t>Put most weight on medium outcome</a:t>
            </a:r>
          </a:p>
        </p:txBody>
      </p:sp>
    </p:spTree>
    <p:extLst>
      <p:ext uri="{BB962C8B-B14F-4D97-AF65-F5344CB8AC3E}">
        <p14:creationId xmlns:p14="http://schemas.microsoft.com/office/powerpoint/2010/main" val="3058743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4" grpId="0"/>
      <p:bldP spid="89095" grpId="0"/>
      <p:bldP spid="89098" grpId="0"/>
      <p:bldP spid="89102" grpId="0"/>
      <p:bldP spid="89103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Rank Dependent Utility Weights</a:t>
            </a:r>
          </a:p>
        </p:txBody>
      </p:sp>
      <p:sp>
        <p:nvSpPr>
          <p:cNvPr id="57347" name="Text Box 3"/>
          <p:cNvSpPr txBox="1">
            <a:spLocks noChangeArrowheads="1"/>
          </p:cNvSpPr>
          <p:nvPr/>
        </p:nvSpPr>
        <p:spPr bwMode="auto">
          <a:xfrm>
            <a:off x="914400" y="1524000"/>
            <a:ext cx="2554288" cy="21002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Gamble F: 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.10  to win $12 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.05  to win $90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.85  to win $98</a:t>
            </a:r>
          </a:p>
        </p:txBody>
      </p:sp>
      <p:sp>
        <p:nvSpPr>
          <p:cNvPr id="57348" name="Text Box 4"/>
          <p:cNvSpPr txBox="1">
            <a:spLocks noChangeArrowheads="1"/>
          </p:cNvSpPr>
          <p:nvPr/>
        </p:nvSpPr>
        <p:spPr bwMode="auto">
          <a:xfrm>
            <a:off x="5562600" y="1447800"/>
            <a:ext cx="2630488" cy="21002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Gamble G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.30  to win $30</a:t>
            </a:r>
          </a:p>
          <a:p>
            <a:pPr lvl="1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dirty="0"/>
              <a:t>.70  to win $100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endParaRPr lang="en-US" dirty="0"/>
          </a:p>
        </p:txBody>
      </p:sp>
      <p:sp>
        <p:nvSpPr>
          <p:cNvPr id="57349" name="Text Box 5"/>
          <p:cNvSpPr txBox="1">
            <a:spLocks noChangeArrowheads="1"/>
          </p:cNvSpPr>
          <p:nvPr/>
        </p:nvSpPr>
        <p:spPr bwMode="auto">
          <a:xfrm>
            <a:off x="533400" y="4191000"/>
            <a:ext cx="4495800" cy="156966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i="1" dirty="0" err="1"/>
              <a:t>w</a:t>
            </a:r>
            <a:r>
              <a:rPr lang="en-US" baseline="-25000" dirty="0" err="1"/>
              <a:t>F</a:t>
            </a:r>
            <a:r>
              <a:rPr lang="en-US" dirty="0"/>
              <a:t>(98) = </a:t>
            </a:r>
            <a:r>
              <a:rPr lang="en-US" dirty="0" smtClean="0"/>
              <a:t>π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>
                <a:sym typeface="Symbol" pitchFamily="18" charset="2"/>
              </a:rPr>
              <a:t>.85)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i="1" dirty="0" err="1">
                <a:sym typeface="Symbol" pitchFamily="18" charset="2"/>
              </a:rPr>
              <a:t>w</a:t>
            </a:r>
            <a:r>
              <a:rPr lang="en-US" baseline="-25000" dirty="0" err="1">
                <a:sym typeface="Symbol" pitchFamily="18" charset="2"/>
              </a:rPr>
              <a:t>F</a:t>
            </a:r>
            <a:r>
              <a:rPr lang="en-US" dirty="0">
                <a:sym typeface="Symbol" pitchFamily="18" charset="2"/>
              </a:rPr>
              <a:t>(90)= </a:t>
            </a:r>
            <a:r>
              <a:rPr lang="en-US" dirty="0" smtClean="0">
                <a:sym typeface="Symbol" pitchFamily="18" charset="2"/>
              </a:rPr>
              <a:t>π(</a:t>
            </a:r>
            <a:r>
              <a:rPr lang="en-US" dirty="0">
                <a:sym typeface="Symbol" pitchFamily="18" charset="2"/>
              </a:rPr>
              <a:t>.85 + .05) </a:t>
            </a:r>
            <a:r>
              <a:rPr lang="en-US" dirty="0" smtClean="0">
                <a:sym typeface="Symbol" pitchFamily="18" charset="2"/>
              </a:rPr>
              <a:t>−π(</a:t>
            </a:r>
            <a:r>
              <a:rPr lang="en-US" dirty="0">
                <a:sym typeface="Symbol" pitchFamily="18" charset="2"/>
              </a:rPr>
              <a:t>.85)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i="1" dirty="0" err="1">
                <a:sym typeface="Symbol" pitchFamily="18" charset="2"/>
              </a:rPr>
              <a:t>w</a:t>
            </a:r>
            <a:r>
              <a:rPr lang="en-US" baseline="-25000" dirty="0" err="1">
                <a:sym typeface="Symbol" pitchFamily="18" charset="2"/>
              </a:rPr>
              <a:t>F</a:t>
            </a:r>
            <a:r>
              <a:rPr lang="en-US" dirty="0">
                <a:sym typeface="Symbol" pitchFamily="18" charset="2"/>
              </a:rPr>
              <a:t>(12)= 1 </a:t>
            </a:r>
            <a:r>
              <a:rPr lang="en-US" dirty="0" smtClean="0">
                <a:sym typeface="Symbol" pitchFamily="18" charset="2"/>
              </a:rPr>
              <a:t>− π(</a:t>
            </a:r>
            <a:r>
              <a:rPr lang="en-US" dirty="0">
                <a:sym typeface="Symbol" pitchFamily="18" charset="2"/>
              </a:rPr>
              <a:t>.85 + .05)</a:t>
            </a:r>
          </a:p>
        </p:txBody>
      </p:sp>
      <p:sp>
        <p:nvSpPr>
          <p:cNvPr id="57350" name="Text Box 6"/>
          <p:cNvSpPr txBox="1">
            <a:spLocks noChangeArrowheads="1"/>
          </p:cNvSpPr>
          <p:nvPr/>
        </p:nvSpPr>
        <p:spPr bwMode="auto">
          <a:xfrm>
            <a:off x="5105400" y="4191000"/>
            <a:ext cx="3733800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i="1" dirty="0" err="1"/>
              <a:t>w</a:t>
            </a:r>
            <a:r>
              <a:rPr lang="en-US" baseline="-25000" dirty="0" err="1"/>
              <a:t>G</a:t>
            </a:r>
            <a:r>
              <a:rPr lang="en-US" dirty="0"/>
              <a:t>(100) = </a:t>
            </a:r>
            <a:r>
              <a:rPr lang="en-US" dirty="0" smtClean="0"/>
              <a:t>π</a:t>
            </a:r>
            <a:r>
              <a:rPr lang="en-US" dirty="0" smtClean="0">
                <a:sym typeface="Symbol" pitchFamily="18" charset="2"/>
              </a:rPr>
              <a:t>(</a:t>
            </a:r>
            <a:r>
              <a:rPr lang="en-US" dirty="0">
                <a:sym typeface="Symbol" pitchFamily="18" charset="2"/>
              </a:rPr>
              <a:t>.70)</a:t>
            </a:r>
          </a:p>
          <a:p>
            <a:pPr marL="742950" indent="-285750">
              <a:spcBef>
                <a:spcPct val="50000"/>
              </a:spcBef>
              <a:buClr>
                <a:schemeClr val="tx1"/>
              </a:buClr>
              <a:buSzPct val="75000"/>
            </a:pPr>
            <a:r>
              <a:rPr lang="en-US" i="1" dirty="0" err="1"/>
              <a:t>w</a:t>
            </a:r>
            <a:r>
              <a:rPr lang="en-US" baseline="-25000" dirty="0" err="1"/>
              <a:t>G</a:t>
            </a:r>
            <a:r>
              <a:rPr lang="en-US" dirty="0"/>
              <a:t>(30)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smtClean="0">
                <a:sym typeface="Symbol" pitchFamily="18" charset="2"/>
              </a:rPr>
              <a:t>1−π(</a:t>
            </a:r>
            <a:r>
              <a:rPr lang="en-US" dirty="0">
                <a:sym typeface="Symbol" pitchFamily="18" charset="2"/>
              </a:rPr>
              <a:t>.70)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4" name="Picture 4" descr="http://stockfresh.com/files/i/iqoncept/m/23/364272_stock-photo-uncertainty---question-marks-on-many-road-sign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07468" y="2514600"/>
            <a:ext cx="4825998" cy="4343400"/>
          </a:xfrm>
          <a:prstGeom prst="rect">
            <a:avLst/>
          </a:prstGeom>
          <a:noFill/>
        </p:spPr>
      </p:pic>
      <p:sp>
        <p:nvSpPr>
          <p:cNvPr id="61442" name="Title 1"/>
          <p:cNvSpPr>
            <a:spLocks noGrp="1"/>
          </p:cNvSpPr>
          <p:nvPr>
            <p:ph type="title"/>
          </p:nvPr>
        </p:nvSpPr>
        <p:spPr>
          <a:xfrm>
            <a:off x="609600" y="1752600"/>
            <a:ext cx="7924800" cy="1828800"/>
          </a:xfrm>
        </p:spPr>
        <p:txBody>
          <a:bodyPr/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Decisions </a:t>
            </a:r>
            <a:br>
              <a:rPr lang="en-US" sz="4000" dirty="0" smtClean="0">
                <a:solidFill>
                  <a:schemeClr val="tx1"/>
                </a:solidFill>
              </a:rPr>
            </a:br>
            <a:r>
              <a:rPr lang="en-US" sz="4000" dirty="0" smtClean="0">
                <a:solidFill>
                  <a:schemeClr val="tx1"/>
                </a:solidFill>
              </a:rPr>
              <a:t>Under Uncertainty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Ellsberg Paradox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3581400"/>
          <a:ext cx="5867400" cy="1371600"/>
        </p:xfrm>
        <a:graphic>
          <a:graphicData uri="http://schemas.openxmlformats.org/drawingml/2006/table">
            <a:tbl>
              <a:tblPr/>
              <a:tblGrid>
                <a:gridCol w="1339850"/>
                <a:gridCol w="1509713"/>
                <a:gridCol w="1508125"/>
                <a:gridCol w="150971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62489" name="TextBox 3"/>
          <p:cNvSpPr txBox="1">
            <a:spLocks noChangeArrowheads="1"/>
          </p:cNvSpPr>
          <p:nvPr/>
        </p:nvSpPr>
        <p:spPr bwMode="auto">
          <a:xfrm>
            <a:off x="1066800" y="2667000"/>
            <a:ext cx="701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99 balls, 33 are Red, Rest are Green and Blue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Ellsberg Paradox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600200" y="3581400"/>
          <a:ext cx="5867400" cy="1371600"/>
        </p:xfrm>
        <a:graphic>
          <a:graphicData uri="http://schemas.openxmlformats.org/drawingml/2006/table">
            <a:tbl>
              <a:tblPr/>
              <a:tblGrid>
                <a:gridCol w="1339850"/>
                <a:gridCol w="1509713"/>
                <a:gridCol w="1508125"/>
                <a:gridCol w="150971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sp>
        <p:nvSpPr>
          <p:cNvPr id="63513" name="TextBox 3"/>
          <p:cNvSpPr txBox="1">
            <a:spLocks noChangeArrowheads="1"/>
          </p:cNvSpPr>
          <p:nvPr/>
        </p:nvSpPr>
        <p:spPr bwMode="auto">
          <a:xfrm>
            <a:off x="1066800" y="2667000"/>
            <a:ext cx="70104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/>
              <a:t>99 balls, 33 are Red, Rest are Green and Blue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Ellsberg Paradox Findings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295400" y="2743200"/>
          <a:ext cx="5867400" cy="1371600"/>
        </p:xfrm>
        <a:graphic>
          <a:graphicData uri="http://schemas.openxmlformats.org/drawingml/2006/table">
            <a:tbl>
              <a:tblPr/>
              <a:tblGrid>
                <a:gridCol w="1339850"/>
                <a:gridCol w="1509713"/>
                <a:gridCol w="1508125"/>
                <a:gridCol w="150971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B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295400" y="4648200"/>
          <a:ext cx="5867400" cy="1371600"/>
        </p:xfrm>
        <a:graphic>
          <a:graphicData uri="http://schemas.openxmlformats.org/drawingml/2006/table">
            <a:tbl>
              <a:tblPr/>
              <a:tblGrid>
                <a:gridCol w="1339850"/>
                <a:gridCol w="1509713"/>
                <a:gridCol w="1508125"/>
                <a:gridCol w="1509712"/>
              </a:tblGrid>
              <a:tr h="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Red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Green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charset="0"/>
                          <a:cs typeface="Arial" charset="0"/>
                        </a:rPr>
                        <a:t>Blue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A*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CDD3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B*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66"/>
                          </a:solidFill>
                          <a:effectLst/>
                          <a:latin typeface="Arial" charset="0"/>
                          <a:cs typeface="Arial" charset="0"/>
                        </a:rPr>
                        <a:t>100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E8EA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Problems for SEU theory</a:t>
            </a:r>
          </a:p>
        </p:txBody>
      </p:sp>
      <p:sp>
        <p:nvSpPr>
          <p:cNvPr id="655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dirty="0" smtClean="0"/>
              <a:t>SEU(A) = p(R)u(100)  &gt; p(G)u(100) = SEU(B)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 p(R) &gt; p(G)</a:t>
            </a:r>
          </a:p>
          <a:p>
            <a:pPr marL="0" indent="0">
              <a:buFont typeface="Wingdings" pitchFamily="2" charset="2"/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SEU(B*) = p(G)u(100) + p(B)u(100)   &gt;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SEU(A*) = p(R)u(100) + p(B)u(100)</a:t>
            </a:r>
          </a:p>
          <a:p>
            <a:pPr marL="0" indent="0">
              <a:buFont typeface="Wingdings" pitchFamily="2" charset="2"/>
              <a:buNone/>
            </a:pPr>
            <a:r>
              <a:rPr lang="en-US" smtClean="0">
                <a:sym typeface="Wingdings" pitchFamily="2" charset="2"/>
              </a:rPr>
              <a:t> p(G) &gt; p</a:t>
            </a:r>
            <a:r>
              <a:rPr lang="en-US" smtClean="0">
                <a:sym typeface="Wingdings" pitchFamily="2" charset="2"/>
              </a:rPr>
              <a:t>(R)</a:t>
            </a:r>
            <a:endParaRPr lang="en-US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Weighted Utility Model Analysis</a:t>
            </a: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dirty="0" smtClean="0"/>
              <a:t>WU(A) = p(R)u(100)  &gt; p(G)u(100) = WU(B)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 p(R) &gt; p(G)</a:t>
            </a:r>
          </a:p>
          <a:p>
            <a:pPr marL="0" indent="0">
              <a:buFont typeface="Wingdings" pitchFamily="2" charset="2"/>
              <a:buNone/>
            </a:pPr>
            <a:endParaRPr lang="en-US" dirty="0" smtClean="0">
              <a:sym typeface="Wingdings" pitchFamily="2" charset="2"/>
            </a:endParaRP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WU(B*) = p(G or B)u(100) &gt; </a:t>
            </a:r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WU(A*) = p(R or B)u(100)</a:t>
            </a:r>
            <a:endParaRPr lang="en-US" dirty="0" smtClean="0"/>
          </a:p>
          <a:p>
            <a:pPr marL="0" indent="0">
              <a:buFont typeface="Wingdings" pitchFamily="2" charset="2"/>
              <a:buNone/>
            </a:pPr>
            <a:endParaRPr lang="en-US" dirty="0" smtClean="0"/>
          </a:p>
          <a:p>
            <a:pPr marL="0" indent="0">
              <a:buFont typeface="Wingdings" pitchFamily="2" charset="2"/>
              <a:buNone/>
            </a:pPr>
            <a:r>
              <a:rPr lang="en-US" dirty="0" smtClean="0">
                <a:sym typeface="Wingdings" pitchFamily="2" charset="2"/>
              </a:rPr>
              <a:t> p(G or B) &gt; p(R or B)  non additive </a:t>
            </a:r>
            <a:r>
              <a:rPr lang="en-US" dirty="0" err="1" smtClean="0">
                <a:sym typeface="Wingdings" pitchFamily="2" charset="2"/>
              </a:rPr>
              <a:t>wgts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 Petersburg Paradox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Flip a coin</a:t>
            </a:r>
          </a:p>
          <a:p>
            <a:pPr lvl="1"/>
            <a:r>
              <a:rPr lang="en-US" sz="2000" dirty="0" smtClean="0"/>
              <a:t>Heads: continue</a:t>
            </a:r>
          </a:p>
          <a:p>
            <a:pPr lvl="1"/>
            <a:r>
              <a:rPr lang="en-US" sz="2000" dirty="0" smtClean="0"/>
              <a:t>Tails: stop and get $2</a:t>
            </a:r>
            <a:r>
              <a:rPr lang="en-US" sz="2000" baseline="30000" dirty="0" smtClean="0"/>
              <a:t>1</a:t>
            </a:r>
            <a:endParaRPr lang="en-US" sz="2000" dirty="0" smtClean="0"/>
          </a:p>
          <a:p>
            <a:r>
              <a:rPr lang="en-US" sz="2000" dirty="0" smtClean="0"/>
              <a:t>If heads on first flip, then for second flip</a:t>
            </a:r>
          </a:p>
          <a:p>
            <a:pPr lvl="1"/>
            <a:r>
              <a:rPr lang="en-US" sz="2000" dirty="0" smtClean="0"/>
              <a:t>Heads: continue</a:t>
            </a:r>
          </a:p>
          <a:p>
            <a:pPr lvl="1"/>
            <a:r>
              <a:rPr lang="en-US" sz="2000" dirty="0" smtClean="0"/>
              <a:t>Tails; stop and get $2</a:t>
            </a:r>
            <a:r>
              <a:rPr lang="en-US" sz="2000" baseline="30000" dirty="0" smtClean="0"/>
              <a:t>2</a:t>
            </a:r>
            <a:endParaRPr lang="en-US" sz="2000" dirty="0" smtClean="0"/>
          </a:p>
          <a:p>
            <a:r>
              <a:rPr lang="en-US" sz="2000" dirty="0" smtClean="0"/>
              <a:t>If heads on first n-1 flips, then for n flip</a:t>
            </a:r>
          </a:p>
          <a:p>
            <a:pPr lvl="1"/>
            <a:r>
              <a:rPr lang="en-US" sz="2000" dirty="0" smtClean="0"/>
              <a:t>Heads: continue</a:t>
            </a:r>
          </a:p>
          <a:p>
            <a:pPr lvl="1"/>
            <a:r>
              <a:rPr lang="en-US" sz="2000" dirty="0" smtClean="0"/>
              <a:t>Tails: stop and get $2</a:t>
            </a:r>
            <a:r>
              <a:rPr lang="en-US" sz="2000" baseline="30000" dirty="0" smtClean="0"/>
              <a:t>n</a:t>
            </a:r>
            <a:r>
              <a:rPr lang="en-US" sz="20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223107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Relations between choice and prices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Basic Economic Assumption</a:t>
            </a:r>
          </a:p>
          <a:p>
            <a:pPr lvl="1"/>
            <a:r>
              <a:rPr lang="en-US" dirty="0" smtClean="0"/>
              <a:t>Choice is one measure of preference</a:t>
            </a:r>
          </a:p>
          <a:p>
            <a:pPr lvl="1"/>
            <a:r>
              <a:rPr lang="en-US" dirty="0" smtClean="0"/>
              <a:t>Price equivalent is a second measure</a:t>
            </a:r>
          </a:p>
          <a:p>
            <a:pPr lvl="1"/>
            <a:r>
              <a:rPr lang="en-US" dirty="0" smtClean="0"/>
              <a:t>A is chosen over B </a:t>
            </a:r>
            <a:r>
              <a:rPr lang="en-US" dirty="0" err="1" smtClean="0"/>
              <a:t>iff</a:t>
            </a:r>
            <a:r>
              <a:rPr lang="en-US" dirty="0" smtClean="0"/>
              <a:t> Price A &gt; Price 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86549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Certainty Equivalent Procedure</a:t>
            </a: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1600200" y="3352800"/>
            <a:ext cx="685800" cy="685800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2" name="Line 4"/>
          <p:cNvSpPr>
            <a:spLocks noChangeShapeType="1"/>
          </p:cNvSpPr>
          <p:nvPr/>
        </p:nvSpPr>
        <p:spPr bwMode="auto">
          <a:xfrm flipV="1">
            <a:off x="2286000" y="3200400"/>
            <a:ext cx="15240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2286000" y="3733800"/>
            <a:ext cx="1524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4" name="Oval 6"/>
          <p:cNvSpPr>
            <a:spLocks noChangeArrowheads="1"/>
          </p:cNvSpPr>
          <p:nvPr/>
        </p:nvSpPr>
        <p:spPr bwMode="auto">
          <a:xfrm>
            <a:off x="3810000" y="2971800"/>
            <a:ext cx="4572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55" name="Text Box 7"/>
          <p:cNvSpPr txBox="1">
            <a:spLocks noChangeArrowheads="1"/>
          </p:cNvSpPr>
          <p:nvPr/>
        </p:nvSpPr>
        <p:spPr bwMode="auto">
          <a:xfrm>
            <a:off x="3810000" y="3962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 flipV="1">
            <a:off x="4267200" y="2971800"/>
            <a:ext cx="1371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7" name="Line 9"/>
          <p:cNvSpPr>
            <a:spLocks noChangeShapeType="1"/>
          </p:cNvSpPr>
          <p:nvPr/>
        </p:nvSpPr>
        <p:spPr bwMode="auto">
          <a:xfrm>
            <a:off x="4267200" y="3276600"/>
            <a:ext cx="12954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7658" name="Text Box 10"/>
          <p:cNvSpPr txBox="1">
            <a:spLocks noChangeArrowheads="1"/>
          </p:cNvSpPr>
          <p:nvPr/>
        </p:nvSpPr>
        <p:spPr bwMode="auto">
          <a:xfrm>
            <a:off x="2895600" y="28194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A</a:t>
            </a:r>
          </a:p>
        </p:txBody>
      </p:sp>
      <p:sp>
        <p:nvSpPr>
          <p:cNvPr id="27659" name="Text Box 11"/>
          <p:cNvSpPr txBox="1">
            <a:spLocks noChangeArrowheads="1"/>
          </p:cNvSpPr>
          <p:nvPr/>
        </p:nvSpPr>
        <p:spPr bwMode="auto">
          <a:xfrm>
            <a:off x="2667000" y="41148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B</a:t>
            </a:r>
          </a:p>
        </p:txBody>
      </p:sp>
      <p:sp>
        <p:nvSpPr>
          <p:cNvPr id="27660" name="Text Box 12"/>
          <p:cNvSpPr txBox="1">
            <a:spLocks noChangeArrowheads="1"/>
          </p:cNvSpPr>
          <p:nvPr/>
        </p:nvSpPr>
        <p:spPr bwMode="auto">
          <a:xfrm>
            <a:off x="5105400" y="25908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p</a:t>
            </a:r>
          </a:p>
        </p:txBody>
      </p:sp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5029200" y="3124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1-p</a:t>
            </a:r>
          </a:p>
        </p:txBody>
      </p:sp>
      <p:sp>
        <p:nvSpPr>
          <p:cNvPr id="27662" name="Text Box 14"/>
          <p:cNvSpPr txBox="1">
            <a:spLocks noChangeArrowheads="1"/>
          </p:cNvSpPr>
          <p:nvPr/>
        </p:nvSpPr>
        <p:spPr bwMode="auto">
          <a:xfrm>
            <a:off x="5715000" y="2743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X</a:t>
            </a:r>
          </a:p>
        </p:txBody>
      </p:sp>
      <p:sp>
        <p:nvSpPr>
          <p:cNvPr id="27663" name="Text Box 15"/>
          <p:cNvSpPr txBox="1">
            <a:spLocks noChangeArrowheads="1"/>
          </p:cNvSpPr>
          <p:nvPr/>
        </p:nvSpPr>
        <p:spPr bwMode="auto">
          <a:xfrm>
            <a:off x="5715000" y="34290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800"/>
              <a:t>Y</a:t>
            </a:r>
          </a:p>
        </p:txBody>
      </p:sp>
      <p:sp>
        <p:nvSpPr>
          <p:cNvPr id="27664" name="Text Box 16"/>
          <p:cNvSpPr txBox="1">
            <a:spLocks noChangeArrowheads="1"/>
          </p:cNvSpPr>
          <p:nvPr/>
        </p:nvSpPr>
        <p:spPr bwMode="auto">
          <a:xfrm>
            <a:off x="1295400" y="5334000"/>
            <a:ext cx="6705600" cy="1004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Pick </a:t>
            </a:r>
            <a:r>
              <a:rPr lang="en-US">
                <a:solidFill>
                  <a:srgbClr val="FF0000"/>
                </a:solidFill>
              </a:rPr>
              <a:t>C</a:t>
            </a:r>
            <a:r>
              <a:rPr lang="en-US"/>
              <a:t> that makes you indifferent between A and B</a:t>
            </a:r>
          </a:p>
          <a:p>
            <a:pPr>
              <a:spcBef>
                <a:spcPct val="50000"/>
              </a:spcBef>
            </a:pPr>
            <a:r>
              <a:rPr lang="en-US"/>
              <a:t>CE(A) = certainty equivalent for gamble A</a:t>
            </a:r>
          </a:p>
        </p:txBody>
      </p:sp>
    </p:spTree>
    <p:extLst>
      <p:ext uri="{BB962C8B-B14F-4D97-AF65-F5344CB8AC3E}">
        <p14:creationId xmlns:p14="http://schemas.microsoft.com/office/powerpoint/2010/main" val="25104301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Preference Reversals Between Choice and Prices (</a:t>
            </a:r>
            <a:r>
              <a:rPr lang="en-US" sz="2800" dirty="0"/>
              <a:t>Lichtenstein &amp; </a:t>
            </a:r>
            <a:r>
              <a:rPr lang="en-US" sz="2800" dirty="0" err="1"/>
              <a:t>Slovic</a:t>
            </a:r>
            <a:r>
              <a:rPr lang="en-US" sz="2800" dirty="0"/>
              <a:t>, 1971).</a:t>
            </a:r>
            <a:endParaRPr lang="en-US" sz="2800" dirty="0" smtClean="0"/>
          </a:p>
        </p:txBody>
      </p:sp>
      <p:sp>
        <p:nvSpPr>
          <p:cNvPr id="353284" name="Rectangle 4"/>
          <p:cNvSpPr>
            <a:spLocks noChangeArrowheads="1"/>
          </p:cNvSpPr>
          <p:nvPr/>
        </p:nvSpPr>
        <p:spPr bwMode="auto">
          <a:xfrm>
            <a:off x="1676400" y="2558534"/>
            <a:ext cx="4665518" cy="2677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r>
              <a:rPr lang="en-US" dirty="0"/>
              <a:t>A: </a:t>
            </a:r>
            <a:r>
              <a:rPr lang="en-US" dirty="0" smtClean="0"/>
              <a:t> win $4 with probability 35/36; </a:t>
            </a:r>
          </a:p>
          <a:p>
            <a:r>
              <a:rPr lang="en-US" dirty="0"/>
              <a:t> </a:t>
            </a:r>
            <a:r>
              <a:rPr lang="en-US" dirty="0" smtClean="0"/>
              <a:t>otherwise </a:t>
            </a:r>
          </a:p>
          <a:p>
            <a:r>
              <a:rPr lang="en-US" dirty="0"/>
              <a:t> </a:t>
            </a:r>
            <a:r>
              <a:rPr lang="en-US" dirty="0" smtClean="0"/>
              <a:t>     lose $1 with probability 1/36 </a:t>
            </a:r>
            <a:endParaRPr lang="en-US" dirty="0"/>
          </a:p>
          <a:p>
            <a:endParaRPr lang="en-US" dirty="0"/>
          </a:p>
          <a:p>
            <a:r>
              <a:rPr lang="en-US" dirty="0"/>
              <a:t>B: </a:t>
            </a:r>
            <a:r>
              <a:rPr lang="en-US" dirty="0" smtClean="0"/>
              <a:t> win $16 with probability 11/36</a:t>
            </a:r>
            <a:r>
              <a:rPr lang="en-US" dirty="0"/>
              <a:t>; </a:t>
            </a:r>
            <a:r>
              <a:rPr lang="en-US" dirty="0" smtClean="0"/>
              <a:t> otherwise </a:t>
            </a:r>
          </a:p>
          <a:p>
            <a:r>
              <a:rPr lang="en-US" dirty="0"/>
              <a:t> </a:t>
            </a:r>
            <a:r>
              <a:rPr lang="en-US" dirty="0" smtClean="0"/>
              <a:t>   lose $2 with probability  </a:t>
            </a:r>
            <a:r>
              <a:rPr lang="en-US" dirty="0"/>
              <a:t>25/36)</a:t>
            </a:r>
          </a:p>
        </p:txBody>
      </p:sp>
    </p:spTree>
    <p:extLst>
      <p:ext uri="{BB962C8B-B14F-4D97-AF65-F5344CB8AC3E}">
        <p14:creationId xmlns:p14="http://schemas.microsoft.com/office/powerpoint/2010/main" val="21708653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3284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Preference Reversals</a:t>
            </a:r>
          </a:p>
        </p:txBody>
      </p:sp>
      <p:graphicFrame>
        <p:nvGraphicFramePr>
          <p:cNvPr id="359427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312173"/>
              </p:ext>
            </p:extLst>
          </p:nvPr>
        </p:nvGraphicFramePr>
        <p:xfrm>
          <a:off x="1676400" y="2819399"/>
          <a:ext cx="4648200" cy="2468844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1371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Joint Frequency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CE(A) &gt; CE(B)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CE(B) &gt; CE(A)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Choose A over B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High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Choose B over A</a:t>
                      </a: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Low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59445" name="Text Box 21"/>
          <p:cNvSpPr txBox="1">
            <a:spLocks noChangeArrowheads="1"/>
          </p:cNvSpPr>
          <p:nvPr/>
        </p:nvSpPr>
        <p:spPr bwMode="auto">
          <a:xfrm>
            <a:off x="6553200" y="3200400"/>
            <a:ext cx="2057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/>
              <a:t>Pr(A,B) &gt; .50</a:t>
            </a:r>
          </a:p>
        </p:txBody>
      </p:sp>
      <p:sp>
        <p:nvSpPr>
          <p:cNvPr id="359446" name="Text Box 22"/>
          <p:cNvSpPr txBox="1">
            <a:spLocks noChangeArrowheads="1"/>
          </p:cNvSpPr>
          <p:nvPr/>
        </p:nvSpPr>
        <p:spPr bwMode="auto">
          <a:xfrm>
            <a:off x="1461655" y="5486400"/>
            <a:ext cx="3810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 err="1"/>
              <a:t>Pr</a:t>
            </a:r>
            <a:r>
              <a:rPr lang="en-US" dirty="0"/>
              <a:t> [ CE(B) &gt;  CE(A) ] &gt;.50</a:t>
            </a:r>
          </a:p>
        </p:txBody>
      </p:sp>
    </p:spTree>
    <p:extLst>
      <p:ext uri="{BB962C8B-B14F-4D97-AF65-F5344CB8AC3E}">
        <p14:creationId xmlns:p14="http://schemas.microsoft.com/office/powerpoint/2010/main" val="72724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9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9445" grpId="0"/>
      <p:bldP spid="35944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Savages’ Sure Thing Principle</a:t>
            </a:r>
          </a:p>
        </p:txBody>
      </p:sp>
      <p:sp>
        <p:nvSpPr>
          <p:cNvPr id="675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If state X occurs, you prefer A over B</a:t>
            </a:r>
          </a:p>
          <a:p>
            <a:r>
              <a:rPr lang="en-US" dirty="0" smtClean="0">
                <a:latin typeface="+mj-lt"/>
              </a:rPr>
              <a:t>If state Y occurs, you prefer A over B</a:t>
            </a: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Therefore, you prefer A over B even when X is unknown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Title 1"/>
          <p:cNvSpPr>
            <a:spLocks noGrp="1"/>
          </p:cNvSpPr>
          <p:nvPr>
            <p:ph type="title"/>
          </p:nvPr>
        </p:nvSpPr>
        <p:spPr>
          <a:xfrm>
            <a:off x="990600" y="990600"/>
            <a:ext cx="7772400" cy="1020762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Tversky</a:t>
            </a:r>
            <a:r>
              <a:rPr lang="en-US" dirty="0" smtClean="0"/>
              <a:t> and </a:t>
            </a:r>
            <a:r>
              <a:rPr lang="en-US" dirty="0" err="1" smtClean="0"/>
              <a:t>Shafir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(1992, Psychological Science)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>
          <a:xfrm>
            <a:off x="762000" y="990600"/>
            <a:ext cx="7162800" cy="9144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 smtClean="0"/>
              <a:t>Two Stage Decision Task used to Study Disjunction effect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2362200"/>
            <a:ext cx="3886200" cy="41211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lnSpc>
                <a:spcPct val="85000"/>
              </a:lnSpc>
              <a:buFont typeface="Arial" charset="0"/>
              <a:buChar char="•"/>
            </a:pP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Forced to play the first gamble at node G1</a:t>
            </a:r>
          </a:p>
          <a:p>
            <a:pPr>
              <a:lnSpc>
                <a:spcPct val="85000"/>
              </a:lnSpc>
              <a:buFont typeface="Arial" charset="0"/>
              <a:buChar char="•"/>
            </a:pPr>
            <a:endParaRPr lang="en-US" sz="2800" dirty="0">
              <a:solidFill>
                <a:srgbClr val="163E6A"/>
              </a:solidFill>
              <a:latin typeface="Calibri" pitchFamily="34" charset="0"/>
            </a:endParaRPr>
          </a:p>
          <a:p>
            <a:pPr>
              <a:lnSpc>
                <a:spcPct val="85000"/>
              </a:lnSpc>
              <a:buFont typeface="Arial" charset="0"/>
              <a:buChar char="•"/>
            </a:pP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Do </a:t>
            </a:r>
            <a:r>
              <a:rPr lang="en-US" sz="2800" dirty="0">
                <a:solidFill>
                  <a:srgbClr val="FF0000"/>
                </a:solidFill>
                <a:latin typeface="Calibri" pitchFamily="34" charset="0"/>
              </a:rPr>
              <a:t>not</a:t>
            </a: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 find out about the win or loss outcome produced by this forced play</a:t>
            </a:r>
          </a:p>
          <a:p>
            <a:pPr>
              <a:lnSpc>
                <a:spcPct val="85000"/>
              </a:lnSpc>
              <a:buFont typeface="Arial" charset="0"/>
              <a:buChar char="•"/>
            </a:pPr>
            <a:endParaRPr lang="en-US" sz="2800" dirty="0">
              <a:solidFill>
                <a:srgbClr val="163E6A"/>
              </a:solidFill>
              <a:latin typeface="Calibri" pitchFamily="34" charset="0"/>
            </a:endParaRPr>
          </a:p>
          <a:p>
            <a:pPr>
              <a:lnSpc>
                <a:spcPct val="85000"/>
              </a:lnSpc>
              <a:buFont typeface="Arial" charset="0"/>
              <a:buChar char="•"/>
            </a:pP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Asked to make a choice whether or not to play G2</a:t>
            </a:r>
            <a:endParaRPr lang="en-US" dirty="0">
              <a:solidFill>
                <a:srgbClr val="163E6A"/>
              </a:solidFill>
              <a:latin typeface="Calibri" pitchFamily="34" charset="0"/>
            </a:endParaRPr>
          </a:p>
        </p:txBody>
      </p:sp>
      <p:grpSp>
        <p:nvGrpSpPr>
          <p:cNvPr id="69636" name="Group 27"/>
          <p:cNvGrpSpPr>
            <a:grpSpLocks/>
          </p:cNvGrpSpPr>
          <p:nvPr/>
        </p:nvGrpSpPr>
        <p:grpSpPr bwMode="auto">
          <a:xfrm>
            <a:off x="0" y="2286000"/>
            <a:ext cx="4800600" cy="4495800"/>
            <a:chOff x="0" y="1371600"/>
            <a:chExt cx="4419600" cy="4953000"/>
          </a:xfrm>
        </p:grpSpPr>
        <p:sp>
          <p:nvSpPr>
            <p:cNvPr id="11" name="Oval 10">
              <a:hlinkHover r:id="" action="ppaction://noaction" highlightClick="1"/>
            </p:cNvPr>
            <p:cNvSpPr/>
            <p:nvPr/>
          </p:nvSpPr>
          <p:spPr>
            <a:xfrm>
              <a:off x="0" y="3124200"/>
              <a:ext cx="838200" cy="762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G1</a:t>
              </a:r>
            </a:p>
          </p:txBody>
        </p:sp>
        <p:cxnSp>
          <p:nvCxnSpPr>
            <p:cNvPr id="14" name="Elbow Connector 13"/>
            <p:cNvCxnSpPr>
              <a:stCxn id="11" idx="6"/>
              <a:endCxn id="15" idx="1"/>
            </p:cNvCxnSpPr>
            <p:nvPr/>
          </p:nvCxnSpPr>
          <p:spPr>
            <a:xfrm flipV="1">
              <a:off x="838200" y="2628900"/>
              <a:ext cx="609600" cy="8763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447800" y="2286000"/>
              <a:ext cx="838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+200</a:t>
              </a:r>
            </a:p>
          </p:txBody>
        </p:sp>
        <p:cxnSp>
          <p:nvCxnSpPr>
            <p:cNvPr id="18" name="Elbow Connector 17"/>
            <p:cNvCxnSpPr>
              <a:stCxn id="15" idx="3"/>
              <a:endCxn id="27" idx="2"/>
            </p:cNvCxnSpPr>
            <p:nvPr/>
          </p:nvCxnSpPr>
          <p:spPr>
            <a:xfrm flipV="1">
              <a:off x="2286000" y="2209800"/>
              <a:ext cx="457200" cy="4191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5" idx="3"/>
              <a:endCxn id="29" idx="1"/>
            </p:cNvCxnSpPr>
            <p:nvPr/>
          </p:nvCxnSpPr>
          <p:spPr>
            <a:xfrm>
              <a:off x="2286000" y="2628900"/>
              <a:ext cx="457200" cy="8382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hape 21"/>
            <p:cNvCxnSpPr>
              <a:stCxn id="11" idx="6"/>
              <a:endCxn id="31" idx="1"/>
            </p:cNvCxnSpPr>
            <p:nvPr/>
          </p:nvCxnSpPr>
          <p:spPr>
            <a:xfrm>
              <a:off x="838200" y="3505200"/>
              <a:ext cx="609600" cy="12573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1447800" y="4419600"/>
              <a:ext cx="838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-100</a:t>
              </a:r>
            </a:p>
          </p:txBody>
        </p:sp>
        <p:grpSp>
          <p:nvGrpSpPr>
            <p:cNvPr id="69644" name="Group 54"/>
            <p:cNvGrpSpPr>
              <a:grpSpLocks/>
            </p:cNvGrpSpPr>
            <p:nvPr/>
          </p:nvGrpSpPr>
          <p:grpSpPr bwMode="auto">
            <a:xfrm>
              <a:off x="2743200" y="1371600"/>
              <a:ext cx="1676400" cy="2362200"/>
              <a:chOff x="2743200" y="1371600"/>
              <a:chExt cx="1676400" cy="23622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743200" y="1905000"/>
                <a:ext cx="685800" cy="609600"/>
              </a:xfrm>
              <a:prstGeom prst="ellipse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G2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743200" y="32004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1800">
                    <a:solidFill>
                      <a:srgbClr val="FFFFFF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3733800" y="13716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200</a:t>
                </a: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3733800" y="25146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-100</a:t>
                </a:r>
              </a:p>
            </p:txBody>
          </p:sp>
          <p:cxnSp>
            <p:nvCxnSpPr>
              <p:cNvPr id="52" name="Shape 51"/>
              <p:cNvCxnSpPr>
                <a:stCxn id="27" idx="0"/>
                <a:endCxn id="49" idx="1"/>
              </p:cNvCxnSpPr>
              <p:nvPr/>
            </p:nvCxnSpPr>
            <p:spPr>
              <a:xfrm rot="5400000" flipH="1" flipV="1">
                <a:off x="3276600" y="1447800"/>
                <a:ext cx="266700" cy="647700"/>
              </a:xfrm>
              <a:prstGeom prst="bentConnector2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hape 53"/>
              <p:cNvCxnSpPr>
                <a:stCxn id="27" idx="4"/>
                <a:endCxn id="50" idx="1"/>
              </p:cNvCxnSpPr>
              <p:nvPr/>
            </p:nvCxnSpPr>
            <p:spPr>
              <a:xfrm rot="16200000" flipH="1">
                <a:off x="3276600" y="2324100"/>
                <a:ext cx="266700" cy="647700"/>
              </a:xfrm>
              <a:prstGeom prst="bentConnector2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Oval 56"/>
            <p:cNvSpPr/>
            <p:nvPr/>
          </p:nvSpPr>
          <p:spPr>
            <a:xfrm>
              <a:off x="2743200" y="4191000"/>
              <a:ext cx="685800" cy="609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G2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743200" y="5791200"/>
              <a:ext cx="685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>
                  <a:solidFill>
                    <a:srgbClr val="FFFFFF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733800" y="3657600"/>
              <a:ext cx="685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200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733800" y="4953000"/>
              <a:ext cx="685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-100</a:t>
              </a:r>
            </a:p>
          </p:txBody>
        </p:sp>
        <p:cxnSp>
          <p:nvCxnSpPr>
            <p:cNvPr id="61" name="Shape 60"/>
            <p:cNvCxnSpPr>
              <a:stCxn id="57" idx="0"/>
              <a:endCxn id="59" idx="1"/>
            </p:cNvCxnSpPr>
            <p:nvPr/>
          </p:nvCxnSpPr>
          <p:spPr>
            <a:xfrm rot="5400000" flipH="1" flipV="1">
              <a:off x="3276600" y="3733800"/>
              <a:ext cx="266700" cy="647700"/>
            </a:xfrm>
            <a:prstGeom prst="bentConnector2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hape 61"/>
            <p:cNvCxnSpPr>
              <a:stCxn id="57" idx="4"/>
              <a:endCxn id="60" idx="1"/>
            </p:cNvCxnSpPr>
            <p:nvPr/>
          </p:nvCxnSpPr>
          <p:spPr>
            <a:xfrm rot="16200000" flipH="1">
              <a:off x="3200400" y="4686300"/>
              <a:ext cx="419100" cy="647700"/>
            </a:xfrm>
            <a:prstGeom prst="bentConnector2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lbow Connector 63"/>
            <p:cNvCxnSpPr>
              <a:stCxn id="31" idx="3"/>
              <a:endCxn id="57" idx="2"/>
            </p:cNvCxnSpPr>
            <p:nvPr/>
          </p:nvCxnSpPr>
          <p:spPr>
            <a:xfrm flipV="1">
              <a:off x="2286000" y="4495800"/>
              <a:ext cx="457200" cy="2667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>
              <a:stCxn id="31" idx="3"/>
              <a:endCxn id="58" idx="1"/>
            </p:cNvCxnSpPr>
            <p:nvPr/>
          </p:nvCxnSpPr>
          <p:spPr>
            <a:xfrm>
              <a:off x="2286000" y="4762500"/>
              <a:ext cx="457200" cy="12954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>
          <a:xfrm>
            <a:off x="914400" y="990600"/>
            <a:ext cx="7162800" cy="914400"/>
          </a:xfrm>
        </p:spPr>
        <p:txBody>
          <a:bodyPr/>
          <a:lstStyle/>
          <a:p>
            <a:r>
              <a:rPr lang="en-US" dirty="0" smtClean="0"/>
              <a:t>Disjunction Effect</a:t>
            </a:r>
          </a:p>
        </p:txBody>
      </p:sp>
      <p:sp>
        <p:nvSpPr>
          <p:cNvPr id="28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7848600" cy="3886200"/>
          </a:xfrm>
        </p:spPr>
        <p:txBody>
          <a:bodyPr/>
          <a:lstStyle/>
          <a:p>
            <a:pPr lvl="1">
              <a:lnSpc>
                <a:spcPct val="85000"/>
              </a:lnSpc>
              <a:spcBef>
                <a:spcPts val="2400"/>
              </a:spcBef>
              <a:buFontTx/>
              <a:buNone/>
            </a:pPr>
            <a:r>
              <a:rPr lang="en-US" sz="2800" dirty="0" smtClean="0">
                <a:solidFill>
                  <a:srgbClr val="163E6A"/>
                </a:solidFill>
              </a:rPr>
              <a:t>Imagine win 1</a:t>
            </a:r>
            <a:r>
              <a:rPr lang="en-US" sz="2800" baseline="30000" dirty="0" smtClean="0">
                <a:solidFill>
                  <a:srgbClr val="163E6A"/>
                </a:solidFill>
              </a:rPr>
              <a:t>st</a:t>
            </a:r>
            <a:r>
              <a:rPr lang="en-US" sz="2800" dirty="0" smtClean="0">
                <a:solidFill>
                  <a:srgbClr val="163E6A"/>
                </a:solidFill>
              </a:rPr>
              <a:t> gamble : </a:t>
            </a:r>
          </a:p>
          <a:p>
            <a:pPr lvl="1">
              <a:lnSpc>
                <a:spcPct val="85000"/>
              </a:lnSpc>
              <a:spcBef>
                <a:spcPts val="2400"/>
              </a:spcBef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	65%</a:t>
            </a:r>
            <a:r>
              <a:rPr lang="en-US" sz="2800" dirty="0" smtClean="0">
                <a:solidFill>
                  <a:srgbClr val="163E6A"/>
                </a:solidFill>
              </a:rPr>
              <a:t> choose to play again</a:t>
            </a:r>
          </a:p>
          <a:p>
            <a:pPr lvl="1">
              <a:lnSpc>
                <a:spcPct val="85000"/>
              </a:lnSpc>
              <a:spcBef>
                <a:spcPts val="2400"/>
              </a:spcBef>
              <a:buFontTx/>
              <a:buNone/>
            </a:pPr>
            <a:r>
              <a:rPr lang="en-US" sz="2800" dirty="0" smtClean="0">
                <a:solidFill>
                  <a:srgbClr val="163E6A"/>
                </a:solidFill>
              </a:rPr>
              <a:t>Imagine lose 1</a:t>
            </a:r>
            <a:r>
              <a:rPr lang="en-US" sz="2800" baseline="30000" dirty="0" smtClean="0">
                <a:solidFill>
                  <a:srgbClr val="163E6A"/>
                </a:solidFill>
              </a:rPr>
              <a:t>st</a:t>
            </a:r>
            <a:r>
              <a:rPr lang="en-US" sz="2800" dirty="0" smtClean="0">
                <a:solidFill>
                  <a:srgbClr val="163E6A"/>
                </a:solidFill>
              </a:rPr>
              <a:t> gamble: </a:t>
            </a:r>
          </a:p>
          <a:p>
            <a:pPr lvl="1">
              <a:lnSpc>
                <a:spcPct val="85000"/>
              </a:lnSpc>
              <a:spcBef>
                <a:spcPts val="2400"/>
              </a:spcBef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	55% </a:t>
            </a:r>
            <a:r>
              <a:rPr lang="en-US" sz="2800" dirty="0" smtClean="0">
                <a:solidFill>
                  <a:srgbClr val="163E6A"/>
                </a:solidFill>
              </a:rPr>
              <a:t>choose to play again</a:t>
            </a:r>
          </a:p>
          <a:p>
            <a:pPr lvl="1">
              <a:lnSpc>
                <a:spcPct val="85000"/>
              </a:lnSpc>
              <a:spcBef>
                <a:spcPts val="2400"/>
              </a:spcBef>
              <a:buFontTx/>
              <a:buNone/>
            </a:pPr>
            <a:r>
              <a:rPr lang="en-US" sz="2800" dirty="0" smtClean="0">
                <a:solidFill>
                  <a:srgbClr val="163E6A"/>
                </a:solidFill>
              </a:rPr>
              <a:t>Uncertain about 1</a:t>
            </a:r>
            <a:r>
              <a:rPr lang="en-US" sz="2800" baseline="30000" dirty="0" smtClean="0">
                <a:solidFill>
                  <a:srgbClr val="163E6A"/>
                </a:solidFill>
              </a:rPr>
              <a:t>st</a:t>
            </a:r>
            <a:r>
              <a:rPr lang="en-US" sz="2800" dirty="0" smtClean="0">
                <a:solidFill>
                  <a:srgbClr val="163E6A"/>
                </a:solidFill>
              </a:rPr>
              <a:t> gamble:       </a:t>
            </a:r>
          </a:p>
          <a:p>
            <a:pPr lvl="1">
              <a:lnSpc>
                <a:spcPct val="85000"/>
              </a:lnSpc>
              <a:spcBef>
                <a:spcPts val="2400"/>
              </a:spcBef>
              <a:buFontTx/>
              <a:buNone/>
            </a:pPr>
            <a:r>
              <a:rPr lang="en-US" sz="2800" b="1" dirty="0" smtClean="0">
                <a:solidFill>
                  <a:srgbClr val="C00000"/>
                </a:solidFill>
              </a:rPr>
              <a:t>	35%</a:t>
            </a:r>
            <a:r>
              <a:rPr lang="en-US" sz="2800" dirty="0" smtClean="0">
                <a:solidFill>
                  <a:srgbClr val="163E6A"/>
                </a:solidFill>
              </a:rPr>
              <a:t> choose to play again</a:t>
            </a:r>
          </a:p>
          <a:p>
            <a:pPr>
              <a:lnSpc>
                <a:spcPct val="85000"/>
              </a:lnSpc>
              <a:spcBef>
                <a:spcPts val="1800"/>
              </a:spcBef>
            </a:pPr>
            <a:endParaRPr lang="en-US" dirty="0" smtClean="0">
              <a:solidFill>
                <a:srgbClr val="163E6A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 point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8229600" cy="4572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Different</a:t>
            </a:r>
            <a:r>
              <a:rPr lang="en-US" b="1" dirty="0" smtClean="0">
                <a:solidFill>
                  <a:srgbClr val="C00000"/>
                </a:solidFill>
              </a:rPr>
              <a:t> utility function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used for plan vs. final</a:t>
            </a:r>
          </a:p>
          <a:p>
            <a:pPr>
              <a:spcBef>
                <a:spcPts val="1200"/>
              </a:spcBef>
              <a:defRPr/>
            </a:pPr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Plan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U(G) = (.5)u(200)+(.5)u(-100)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= 0</a:t>
            </a:r>
          </a:p>
          <a:p>
            <a:pPr>
              <a:spcBef>
                <a:spcPts val="1200"/>
              </a:spcBef>
              <a:defRPr/>
            </a:pPr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Final after Loss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U(G) = (.5)u(200 </a:t>
            </a:r>
            <a:r>
              <a:rPr lang="en-US" dirty="0" smtClean="0">
                <a:solidFill>
                  <a:srgbClr val="FF0000"/>
                </a:solidFill>
              </a:rPr>
              <a:t>–100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+ (.5)u(-100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–100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= u(-100)</a:t>
            </a:r>
          </a:p>
          <a:p>
            <a:pPr>
              <a:spcBef>
                <a:spcPts val="1200"/>
              </a:spcBef>
              <a:defRPr/>
            </a:pPr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Final after Win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U(G) = (.5)u(200</a:t>
            </a:r>
            <a:r>
              <a:rPr lang="en-US" dirty="0" smtClean="0">
                <a:solidFill>
                  <a:srgbClr val="FF0000"/>
                </a:solidFill>
              </a:rPr>
              <a:t>+200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+ (.5)u(-100</a:t>
            </a:r>
            <a:r>
              <a:rPr lang="en-US" dirty="0" smtClean="0">
                <a:solidFill>
                  <a:srgbClr val="FF0000"/>
                </a:solidFill>
              </a:rPr>
              <a:t>+200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= u(200)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Dynamic Consistency</a:t>
            </a:r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>
          <a:xfrm>
            <a:off x="838200" y="2362200"/>
            <a:ext cx="7693025" cy="41910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Dynamic decision making involves using a backward induction algorithm</a:t>
            </a:r>
          </a:p>
          <a:p>
            <a:r>
              <a:rPr lang="en-US" dirty="0" smtClean="0"/>
              <a:t>Plan what to do at the end of a tree and then work backwards to make decisions at  the beginning of the tree</a:t>
            </a:r>
          </a:p>
          <a:p>
            <a:r>
              <a:rPr lang="en-US" dirty="0" smtClean="0"/>
              <a:t>Optimal decisions depend on dynamic consistency</a:t>
            </a:r>
          </a:p>
          <a:p>
            <a:r>
              <a:rPr lang="en-US" dirty="0" smtClean="0"/>
              <a:t>Planned choices, when realized, are faithfully carried out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Expected value for St. Petersburg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EV(gamble) = (1/2</a:t>
            </a:r>
            <a:r>
              <a:rPr lang="en-US" baseline="30000" dirty="0" smtClean="0"/>
              <a:t>1</a:t>
            </a:r>
            <a:r>
              <a:rPr lang="en-US" dirty="0" smtClean="0"/>
              <a:t>) ⋅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1</a:t>
            </a:r>
            <a:r>
              <a:rPr lang="en-US" dirty="0" smtClean="0">
                <a:sym typeface="Symbol"/>
              </a:rPr>
              <a:t> + </a:t>
            </a:r>
            <a:r>
              <a:rPr lang="en-US" dirty="0" smtClean="0"/>
              <a:t>(1/2</a:t>
            </a:r>
            <a:r>
              <a:rPr lang="en-US" baseline="30000" dirty="0" smtClean="0"/>
              <a:t>2</a:t>
            </a:r>
            <a:r>
              <a:rPr lang="en-US" dirty="0" smtClean="0"/>
              <a:t>) ⋅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2</a:t>
            </a:r>
            <a:r>
              <a:rPr lang="en-US" dirty="0" smtClean="0">
                <a:sym typeface="Symbol"/>
              </a:rPr>
              <a:t> + …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                             +  </a:t>
            </a:r>
            <a:r>
              <a:rPr lang="en-US" dirty="0"/>
              <a:t>(</a:t>
            </a:r>
            <a:r>
              <a:rPr lang="en-US" dirty="0" smtClean="0"/>
              <a:t>1/2</a:t>
            </a:r>
            <a:r>
              <a:rPr lang="en-US" baseline="30000" dirty="0" smtClean="0"/>
              <a:t>n</a:t>
            </a:r>
            <a:r>
              <a:rPr lang="en-US" dirty="0" smtClean="0"/>
              <a:t>) ⋅</a:t>
            </a:r>
            <a:r>
              <a:rPr lang="en-US" dirty="0" smtClean="0">
                <a:sym typeface="Symbol"/>
              </a:rPr>
              <a:t>2</a:t>
            </a:r>
            <a:r>
              <a:rPr lang="en-US" baseline="30000" dirty="0" smtClean="0">
                <a:sym typeface="Symbol"/>
              </a:rPr>
              <a:t>n</a:t>
            </a:r>
            <a:r>
              <a:rPr lang="en-US" dirty="0" smtClean="0">
                <a:sym typeface="Symbol"/>
              </a:rPr>
              <a:t> </a:t>
            </a:r>
          </a:p>
          <a:p>
            <a:pPr marL="0" indent="0">
              <a:buNone/>
            </a:pPr>
            <a:r>
              <a:rPr lang="en-US" dirty="0">
                <a:sym typeface="Symbol"/>
              </a:rPr>
              <a:t> </a:t>
            </a:r>
            <a:r>
              <a:rPr lang="en-US" dirty="0" smtClean="0">
                <a:sym typeface="Symbol"/>
              </a:rPr>
              <a:t>= infinite</a:t>
            </a:r>
          </a:p>
          <a:p>
            <a:pPr marL="0" indent="0">
              <a:buNone/>
            </a:pPr>
            <a:endParaRPr lang="en-US" dirty="0">
              <a:sym typeface="Symbol"/>
            </a:endParaRPr>
          </a:p>
          <a:p>
            <a:pPr marL="0" indent="0">
              <a:buNone/>
            </a:pPr>
            <a:endParaRPr lang="en-US" dirty="0" smtClean="0">
              <a:sym typeface="Symbol"/>
            </a:endParaRPr>
          </a:p>
          <a:p>
            <a:pPr marL="0" indent="0">
              <a:buNone/>
            </a:pPr>
            <a:r>
              <a:rPr lang="en-US" dirty="0" smtClean="0">
                <a:sym typeface="Symbol"/>
              </a:rPr>
              <a:t>But people are not willing to pay even $10,000 to play.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666169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Drug Abuse Decision</a:t>
            </a:r>
          </a:p>
        </p:txBody>
      </p:sp>
      <p:grpSp>
        <p:nvGrpSpPr>
          <p:cNvPr id="73731" name="Group 33"/>
          <p:cNvGrpSpPr>
            <a:grpSpLocks/>
          </p:cNvGrpSpPr>
          <p:nvPr/>
        </p:nvGrpSpPr>
        <p:grpSpPr bwMode="auto">
          <a:xfrm>
            <a:off x="1371600" y="2667000"/>
            <a:ext cx="4667250" cy="3733800"/>
            <a:chOff x="0" y="1371600"/>
            <a:chExt cx="4667250" cy="3733800"/>
          </a:xfrm>
        </p:grpSpPr>
        <p:cxnSp>
          <p:nvCxnSpPr>
            <p:cNvPr id="5" name="Elbow Connector 4"/>
            <p:cNvCxnSpPr>
              <a:endCxn id="6" idx="1"/>
            </p:cNvCxnSpPr>
            <p:nvPr/>
          </p:nvCxnSpPr>
          <p:spPr>
            <a:xfrm flipV="1">
              <a:off x="838200" y="2628900"/>
              <a:ext cx="609600" cy="10287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Rectangle 5"/>
            <p:cNvSpPr/>
            <p:nvPr/>
          </p:nvSpPr>
          <p:spPr>
            <a:xfrm>
              <a:off x="1447800" y="2286000"/>
              <a:ext cx="838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>
                  <a:solidFill>
                    <a:srgbClr val="FFFFFF"/>
                  </a:solidFill>
                  <a:cs typeface="Arial" charset="0"/>
                </a:rPr>
                <a:t>D</a:t>
              </a:r>
            </a:p>
          </p:txBody>
        </p:sp>
        <p:cxnSp>
          <p:nvCxnSpPr>
            <p:cNvPr id="7" name="Elbow Connector 6"/>
            <p:cNvCxnSpPr>
              <a:stCxn id="6" idx="3"/>
            </p:cNvCxnSpPr>
            <p:nvPr/>
          </p:nvCxnSpPr>
          <p:spPr>
            <a:xfrm flipV="1">
              <a:off x="2286000" y="2209800"/>
              <a:ext cx="457200" cy="4191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Elbow Connector 7"/>
            <p:cNvCxnSpPr>
              <a:stCxn id="6" idx="3"/>
              <a:endCxn id="21" idx="1"/>
            </p:cNvCxnSpPr>
            <p:nvPr/>
          </p:nvCxnSpPr>
          <p:spPr>
            <a:xfrm>
              <a:off x="2286000" y="2628900"/>
              <a:ext cx="457200" cy="8382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hape 21"/>
            <p:cNvCxnSpPr>
              <a:endCxn id="10" idx="1"/>
            </p:cNvCxnSpPr>
            <p:nvPr/>
          </p:nvCxnSpPr>
          <p:spPr>
            <a:xfrm>
              <a:off x="838200" y="3657600"/>
              <a:ext cx="609600" cy="11049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Rectangle 9"/>
            <p:cNvSpPr/>
            <p:nvPr/>
          </p:nvSpPr>
          <p:spPr>
            <a:xfrm>
              <a:off x="1447800" y="4419600"/>
              <a:ext cx="838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ND</a:t>
              </a:r>
            </a:p>
          </p:txBody>
        </p:sp>
        <p:grpSp>
          <p:nvGrpSpPr>
            <p:cNvPr id="73738" name="Group 54"/>
            <p:cNvGrpSpPr>
              <a:grpSpLocks/>
            </p:cNvGrpSpPr>
            <p:nvPr/>
          </p:nvGrpSpPr>
          <p:grpSpPr bwMode="auto">
            <a:xfrm>
              <a:off x="2743200" y="1371600"/>
              <a:ext cx="1905000" cy="2362200"/>
              <a:chOff x="2743200" y="1371600"/>
              <a:chExt cx="1905000" cy="2362200"/>
            </a:xfrm>
          </p:grpSpPr>
          <p:sp>
            <p:nvSpPr>
              <p:cNvPr id="21" name="Rounded Rectangle 20"/>
              <p:cNvSpPr/>
              <p:nvPr/>
            </p:nvSpPr>
            <p:spPr>
              <a:xfrm>
                <a:off x="2743200" y="32004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1800">
                    <a:solidFill>
                      <a:srgbClr val="FFFFFF"/>
                    </a:solidFill>
                    <a:cs typeface="Arial" charset="0"/>
                  </a:rPr>
                  <a:t>S</a:t>
                </a:r>
              </a:p>
            </p:txBody>
          </p:sp>
          <p:sp>
            <p:nvSpPr>
              <p:cNvPr id="22" name="Rounded Rectangle 21"/>
              <p:cNvSpPr/>
              <p:nvPr/>
            </p:nvSpPr>
            <p:spPr>
              <a:xfrm>
                <a:off x="3733800" y="13716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1800">
                    <a:solidFill>
                      <a:srgbClr val="FFFFFF"/>
                    </a:solidFill>
                    <a:cs typeface="Arial" charset="0"/>
                  </a:rPr>
                  <a:t>2</a:t>
                </a:r>
              </a:p>
            </p:txBody>
          </p:sp>
          <p:sp>
            <p:nvSpPr>
              <p:cNvPr id="23" name="Rounded Rectangle 22"/>
              <p:cNvSpPr/>
              <p:nvPr/>
            </p:nvSpPr>
            <p:spPr>
              <a:xfrm>
                <a:off x="3733800" y="2514600"/>
                <a:ext cx="9144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-1000</a:t>
                </a:r>
              </a:p>
            </p:txBody>
          </p:sp>
          <p:cxnSp>
            <p:nvCxnSpPr>
              <p:cNvPr id="24" name="Shape 51"/>
              <p:cNvCxnSpPr>
                <a:endCxn id="22" idx="1"/>
              </p:cNvCxnSpPr>
              <p:nvPr/>
            </p:nvCxnSpPr>
            <p:spPr>
              <a:xfrm rot="5400000" flipH="1" flipV="1">
                <a:off x="3276600" y="1447800"/>
                <a:ext cx="266700" cy="647700"/>
              </a:xfrm>
              <a:prstGeom prst="bentConnector2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hape 53"/>
              <p:cNvCxnSpPr>
                <a:stCxn id="28" idx="3"/>
                <a:endCxn id="23" idx="1"/>
              </p:cNvCxnSpPr>
              <p:nvPr/>
            </p:nvCxnSpPr>
            <p:spPr>
              <a:xfrm>
                <a:off x="3429000" y="2209800"/>
                <a:ext cx="304800" cy="571500"/>
              </a:xfrm>
              <a:prstGeom prst="bentConnector3">
                <a:avLst>
                  <a:gd name="adj1" fmla="val 50000"/>
                </a:avLst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ounded Rectangle 14"/>
            <p:cNvSpPr/>
            <p:nvPr/>
          </p:nvSpPr>
          <p:spPr>
            <a:xfrm>
              <a:off x="3048000" y="4495800"/>
              <a:ext cx="685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100</a:t>
              </a:r>
            </a:p>
          </p:txBody>
        </p:sp>
        <p:cxnSp>
          <p:nvCxnSpPr>
            <p:cNvPr id="18" name="Elbow Connector 17"/>
            <p:cNvCxnSpPr/>
            <p:nvPr/>
          </p:nvCxnSpPr>
          <p:spPr>
            <a:xfrm>
              <a:off x="2286000" y="4724400"/>
              <a:ext cx="762000" cy="127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Rectangle 25"/>
            <p:cNvSpPr/>
            <p:nvPr/>
          </p:nvSpPr>
          <p:spPr>
            <a:xfrm>
              <a:off x="0" y="3238500"/>
              <a:ext cx="838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>
                  <a:solidFill>
                    <a:srgbClr val="FFFFFF"/>
                  </a:solidFill>
                  <a:cs typeface="Arial" charset="0"/>
                </a:rPr>
                <a:t>B</a:t>
              </a:r>
            </a:p>
          </p:txBody>
        </p:sp>
        <p:sp>
          <p:nvSpPr>
            <p:cNvPr id="28" name="Rounded Rectangle 27"/>
            <p:cNvSpPr/>
            <p:nvPr/>
          </p:nvSpPr>
          <p:spPr>
            <a:xfrm>
              <a:off x="2743200" y="1943100"/>
              <a:ext cx="685800" cy="533400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>
                  <a:solidFill>
                    <a:srgbClr val="FFFFFF"/>
                  </a:solidFill>
                  <a:cs typeface="Arial" charset="0"/>
                </a:rPr>
                <a:t>C</a:t>
              </a:r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3981450" y="3200400"/>
              <a:ext cx="685800" cy="533400"/>
            </a:xfrm>
            <a:prstGeom prst="roundRect">
              <a:avLst/>
            </a:prstGeom>
            <a:ln w="381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200</a:t>
              </a:r>
            </a:p>
          </p:txBody>
        </p:sp>
        <p:cxnSp>
          <p:nvCxnSpPr>
            <p:cNvPr id="33" name="Elbow Connector 32"/>
            <p:cNvCxnSpPr>
              <a:stCxn id="21" idx="3"/>
              <a:endCxn id="31" idx="1"/>
            </p:cNvCxnSpPr>
            <p:nvPr/>
          </p:nvCxnSpPr>
          <p:spPr>
            <a:xfrm>
              <a:off x="3429000" y="3467100"/>
              <a:ext cx="552450" cy="12700"/>
            </a:xfrm>
            <a:prstGeom prst="bentConnector3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err="1" smtClean="0"/>
              <a:t>Barkan</a:t>
            </a:r>
            <a:r>
              <a:rPr lang="en-US" sz="3200" dirty="0" smtClean="0"/>
              <a:t> &amp; Busemeyer</a:t>
            </a:r>
            <a:br>
              <a:rPr lang="en-US" sz="3200" dirty="0" smtClean="0"/>
            </a:br>
            <a:r>
              <a:rPr lang="en-US" sz="3200" dirty="0" smtClean="0"/>
              <a:t>(2003, J. Behavior Dec Making)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Title 1"/>
          <p:cNvSpPr>
            <a:spLocks noGrp="1"/>
          </p:cNvSpPr>
          <p:nvPr>
            <p:ph type="title"/>
          </p:nvPr>
        </p:nvSpPr>
        <p:spPr>
          <a:xfrm>
            <a:off x="762000" y="762000"/>
            <a:ext cx="8153400" cy="1219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3200" dirty="0" smtClean="0"/>
              <a:t>Two Stage Decision Task used to Study Dynamic Inconsistency effect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29200" y="2362200"/>
            <a:ext cx="3810000" cy="449046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</a:pPr>
            <a:endParaRPr lang="en-US" sz="2800" dirty="0">
              <a:solidFill>
                <a:srgbClr val="1D528D"/>
              </a:solidFill>
              <a:latin typeface="Calibri" pitchFamily="34" charset="0"/>
            </a:endParaRPr>
          </a:p>
          <a:p>
            <a:pPr>
              <a:lnSpc>
                <a:spcPct val="85000"/>
              </a:lnSpc>
            </a:pP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The person makes two choices </a:t>
            </a:r>
          </a:p>
          <a:p>
            <a:pPr>
              <a:lnSpc>
                <a:spcPct val="85000"/>
              </a:lnSpc>
              <a:buFont typeface="Arial" charset="0"/>
              <a:buChar char="•"/>
            </a:pPr>
            <a:endParaRPr lang="en-US" sz="2800" dirty="0">
              <a:solidFill>
                <a:srgbClr val="163E6A"/>
              </a:solidFill>
              <a:latin typeface="Calibri" pitchFamily="34" charset="0"/>
            </a:endParaRPr>
          </a:p>
          <a:p>
            <a:pPr lvl="1">
              <a:lnSpc>
                <a:spcPct val="85000"/>
              </a:lnSpc>
              <a:buFont typeface="Arial" charset="0"/>
              <a:buChar char="•"/>
            </a:pP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 a </a:t>
            </a:r>
            <a:r>
              <a:rPr lang="en-US" sz="2800" b="1" dirty="0">
                <a:solidFill>
                  <a:srgbClr val="C00000"/>
                </a:solidFill>
                <a:latin typeface="Calibri" pitchFamily="34" charset="0"/>
              </a:rPr>
              <a:t>planned</a:t>
            </a: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 choice at </a:t>
            </a:r>
            <a:r>
              <a:rPr lang="en-US" sz="2800" b="1" dirty="0">
                <a:solidFill>
                  <a:srgbClr val="C00000"/>
                </a:solidFill>
                <a:latin typeface="Calibri" pitchFamily="34" charset="0"/>
              </a:rPr>
              <a:t>G1 </a:t>
            </a: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(before knowing the outcome)</a:t>
            </a:r>
          </a:p>
          <a:p>
            <a:pPr lvl="1">
              <a:lnSpc>
                <a:spcPct val="85000"/>
              </a:lnSpc>
              <a:buFont typeface="Arial" charset="0"/>
              <a:buChar char="•"/>
            </a:pPr>
            <a:endParaRPr lang="en-US" sz="2800" dirty="0">
              <a:solidFill>
                <a:srgbClr val="163E6A"/>
              </a:solidFill>
              <a:latin typeface="Calibri" pitchFamily="34" charset="0"/>
            </a:endParaRPr>
          </a:p>
          <a:p>
            <a:pPr lvl="1">
              <a:lnSpc>
                <a:spcPct val="85000"/>
              </a:lnSpc>
              <a:buFont typeface="Arial" charset="0"/>
              <a:buChar char="•"/>
            </a:pP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 a </a:t>
            </a:r>
            <a:r>
              <a:rPr lang="en-US" sz="2800" b="1" dirty="0">
                <a:solidFill>
                  <a:srgbClr val="C00000"/>
                </a:solidFill>
                <a:latin typeface="Calibri" pitchFamily="34" charset="0"/>
              </a:rPr>
              <a:t>final</a:t>
            </a:r>
            <a:r>
              <a:rPr lang="en-US" sz="2800" dirty="0">
                <a:solidFill>
                  <a:srgbClr val="163E6A"/>
                </a:solidFill>
                <a:latin typeface="Calibri" pitchFamily="34" charset="0"/>
              </a:rPr>
              <a:t> choice after experiencing the outcome after G1</a:t>
            </a:r>
          </a:p>
          <a:p>
            <a:endParaRPr lang="en-US" dirty="0">
              <a:solidFill>
                <a:srgbClr val="1D528D"/>
              </a:solidFill>
              <a:latin typeface="Calibri" pitchFamily="34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4267200"/>
            <a:ext cx="838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800" dirty="0">
                <a:solidFill>
                  <a:srgbClr val="FFFFFF"/>
                </a:solidFill>
              </a:rPr>
              <a:t>G1</a:t>
            </a:r>
          </a:p>
        </p:txBody>
      </p:sp>
      <p:grpSp>
        <p:nvGrpSpPr>
          <p:cNvPr id="75781" name="Group 3"/>
          <p:cNvGrpSpPr>
            <a:grpSpLocks/>
          </p:cNvGrpSpPr>
          <p:nvPr/>
        </p:nvGrpSpPr>
        <p:grpSpPr bwMode="auto">
          <a:xfrm>
            <a:off x="838200" y="2667000"/>
            <a:ext cx="4114800" cy="4038600"/>
            <a:chOff x="838200" y="1371600"/>
            <a:chExt cx="3581400" cy="4953000"/>
          </a:xfrm>
        </p:grpSpPr>
        <p:cxnSp>
          <p:nvCxnSpPr>
            <p:cNvPr id="14" name="Elbow Connector 13"/>
            <p:cNvCxnSpPr>
              <a:stCxn id="11" idx="6"/>
              <a:endCxn id="15" idx="1"/>
            </p:cNvCxnSpPr>
            <p:nvPr/>
          </p:nvCxnSpPr>
          <p:spPr>
            <a:xfrm flipV="1">
              <a:off x="838200" y="2628901"/>
              <a:ext cx="609600" cy="1032293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1447800" y="2286000"/>
              <a:ext cx="838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+200</a:t>
              </a:r>
            </a:p>
          </p:txBody>
        </p:sp>
        <p:cxnSp>
          <p:nvCxnSpPr>
            <p:cNvPr id="18" name="Elbow Connector 17"/>
            <p:cNvCxnSpPr>
              <a:stCxn id="15" idx="3"/>
              <a:endCxn id="27" idx="2"/>
            </p:cNvCxnSpPr>
            <p:nvPr/>
          </p:nvCxnSpPr>
          <p:spPr>
            <a:xfrm flipV="1">
              <a:off x="2286000" y="2209800"/>
              <a:ext cx="457200" cy="4191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Elbow Connector 19"/>
            <p:cNvCxnSpPr>
              <a:stCxn id="15" idx="3"/>
              <a:endCxn id="29" idx="1"/>
            </p:cNvCxnSpPr>
            <p:nvPr/>
          </p:nvCxnSpPr>
          <p:spPr>
            <a:xfrm>
              <a:off x="2286000" y="2628900"/>
              <a:ext cx="457200" cy="8382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hape 21"/>
            <p:cNvCxnSpPr>
              <a:stCxn id="11" idx="6"/>
              <a:endCxn id="31" idx="1"/>
            </p:cNvCxnSpPr>
            <p:nvPr/>
          </p:nvCxnSpPr>
          <p:spPr>
            <a:xfrm>
              <a:off x="838200" y="3661194"/>
              <a:ext cx="609600" cy="1101306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30"/>
            <p:cNvSpPr/>
            <p:nvPr/>
          </p:nvSpPr>
          <p:spPr>
            <a:xfrm>
              <a:off x="1447800" y="4419600"/>
              <a:ext cx="838200" cy="6858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-100</a:t>
              </a:r>
            </a:p>
          </p:txBody>
        </p:sp>
        <p:grpSp>
          <p:nvGrpSpPr>
            <p:cNvPr id="75788" name="Group 54"/>
            <p:cNvGrpSpPr>
              <a:grpSpLocks/>
            </p:cNvGrpSpPr>
            <p:nvPr/>
          </p:nvGrpSpPr>
          <p:grpSpPr bwMode="auto">
            <a:xfrm>
              <a:off x="2743200" y="1371600"/>
              <a:ext cx="1676400" cy="2362200"/>
              <a:chOff x="2743200" y="1371600"/>
              <a:chExt cx="1676400" cy="2362200"/>
            </a:xfrm>
          </p:grpSpPr>
          <p:sp>
            <p:nvSpPr>
              <p:cNvPr id="27" name="Oval 26"/>
              <p:cNvSpPr/>
              <p:nvPr/>
            </p:nvSpPr>
            <p:spPr>
              <a:xfrm>
                <a:off x="2743200" y="1905000"/>
                <a:ext cx="685800" cy="609600"/>
              </a:xfrm>
              <a:prstGeom prst="ellipse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G2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2743200" y="32004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/>
                <a:r>
                  <a:rPr lang="en-US" sz="1800">
                    <a:solidFill>
                      <a:srgbClr val="FFFFFF"/>
                    </a:solidFill>
                    <a:cs typeface="Arial" charset="0"/>
                  </a:rPr>
                  <a:t>0</a:t>
                </a:r>
              </a:p>
            </p:txBody>
          </p:sp>
          <p:sp>
            <p:nvSpPr>
              <p:cNvPr id="49" name="Rounded Rectangle 48"/>
              <p:cNvSpPr/>
              <p:nvPr/>
            </p:nvSpPr>
            <p:spPr>
              <a:xfrm>
                <a:off x="3733800" y="13716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200</a:t>
                </a:r>
              </a:p>
            </p:txBody>
          </p:sp>
          <p:sp>
            <p:nvSpPr>
              <p:cNvPr id="50" name="Rounded Rectangle 49"/>
              <p:cNvSpPr/>
              <p:nvPr/>
            </p:nvSpPr>
            <p:spPr>
              <a:xfrm>
                <a:off x="3733800" y="2514600"/>
                <a:ext cx="685800" cy="533400"/>
              </a:xfrm>
              <a:prstGeom prst="roundRect">
                <a:avLst/>
              </a:prstGeom>
              <a:ln w="3810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sz="1800" dirty="0">
                    <a:solidFill>
                      <a:srgbClr val="FFFFFF"/>
                    </a:solidFill>
                  </a:rPr>
                  <a:t>-100</a:t>
                </a:r>
              </a:p>
            </p:txBody>
          </p:sp>
          <p:cxnSp>
            <p:nvCxnSpPr>
              <p:cNvPr id="52" name="Shape 51"/>
              <p:cNvCxnSpPr>
                <a:stCxn id="27" idx="0"/>
                <a:endCxn id="49" idx="1"/>
              </p:cNvCxnSpPr>
              <p:nvPr/>
            </p:nvCxnSpPr>
            <p:spPr>
              <a:xfrm rot="5400000" flipH="1" flipV="1">
                <a:off x="3276600" y="1447800"/>
                <a:ext cx="266700" cy="647700"/>
              </a:xfrm>
              <a:prstGeom prst="bentConnector2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4" name="Shape 53"/>
              <p:cNvCxnSpPr>
                <a:stCxn id="27" idx="4"/>
                <a:endCxn id="50" idx="1"/>
              </p:cNvCxnSpPr>
              <p:nvPr/>
            </p:nvCxnSpPr>
            <p:spPr>
              <a:xfrm rot="16200000" flipH="1">
                <a:off x="3276600" y="2324100"/>
                <a:ext cx="266700" cy="647700"/>
              </a:xfrm>
              <a:prstGeom prst="bentConnector2">
                <a:avLst/>
              </a:prstGeom>
              <a:ln w="38100"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7" name="Oval 56"/>
            <p:cNvSpPr/>
            <p:nvPr/>
          </p:nvSpPr>
          <p:spPr>
            <a:xfrm>
              <a:off x="2743200" y="4191000"/>
              <a:ext cx="685800" cy="6096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G2</a:t>
              </a:r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2743200" y="5791200"/>
              <a:ext cx="685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/>
              <a:r>
                <a:rPr lang="en-US" sz="1800">
                  <a:solidFill>
                    <a:srgbClr val="FFFFFF"/>
                  </a:solidFill>
                  <a:cs typeface="Arial" charset="0"/>
                </a:rPr>
                <a:t>0</a:t>
              </a:r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3733800" y="3657600"/>
              <a:ext cx="685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200</a:t>
              </a:r>
            </a:p>
          </p:txBody>
        </p:sp>
        <p:sp>
          <p:nvSpPr>
            <p:cNvPr id="60" name="Rounded Rectangle 59"/>
            <p:cNvSpPr/>
            <p:nvPr/>
          </p:nvSpPr>
          <p:spPr>
            <a:xfrm>
              <a:off x="3733800" y="4953000"/>
              <a:ext cx="685800" cy="533400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dirty="0">
                  <a:solidFill>
                    <a:srgbClr val="FFFFFF"/>
                  </a:solidFill>
                </a:rPr>
                <a:t>-100</a:t>
              </a:r>
            </a:p>
          </p:txBody>
        </p:sp>
        <p:cxnSp>
          <p:nvCxnSpPr>
            <p:cNvPr id="61" name="Shape 60"/>
            <p:cNvCxnSpPr>
              <a:stCxn id="57" idx="0"/>
              <a:endCxn id="59" idx="1"/>
            </p:cNvCxnSpPr>
            <p:nvPr/>
          </p:nvCxnSpPr>
          <p:spPr>
            <a:xfrm rot="5400000" flipH="1" flipV="1">
              <a:off x="3276600" y="3733800"/>
              <a:ext cx="266700" cy="647700"/>
            </a:xfrm>
            <a:prstGeom prst="bentConnector2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hape 61"/>
            <p:cNvCxnSpPr>
              <a:stCxn id="57" idx="4"/>
              <a:endCxn id="60" idx="1"/>
            </p:cNvCxnSpPr>
            <p:nvPr/>
          </p:nvCxnSpPr>
          <p:spPr>
            <a:xfrm rot="16200000" flipH="1">
              <a:off x="3200400" y="4686300"/>
              <a:ext cx="419100" cy="647700"/>
            </a:xfrm>
            <a:prstGeom prst="bentConnector2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Elbow Connector 63"/>
            <p:cNvCxnSpPr>
              <a:stCxn id="31" idx="3"/>
              <a:endCxn id="57" idx="2"/>
            </p:cNvCxnSpPr>
            <p:nvPr/>
          </p:nvCxnSpPr>
          <p:spPr>
            <a:xfrm flipV="1">
              <a:off x="2286000" y="4495800"/>
              <a:ext cx="457200" cy="2667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>
              <a:stCxn id="31" idx="3"/>
              <a:endCxn id="58" idx="1"/>
            </p:cNvCxnSpPr>
            <p:nvPr/>
          </p:nvCxnSpPr>
          <p:spPr>
            <a:xfrm>
              <a:off x="2286000" y="4762500"/>
              <a:ext cx="457200" cy="1295400"/>
            </a:xfrm>
            <a:prstGeom prst="bentConnector3">
              <a:avLst>
                <a:gd name="adj1" fmla="val 50000"/>
              </a:avLst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Title 1"/>
          <p:cNvSpPr>
            <a:spLocks noGrp="1"/>
          </p:cNvSpPr>
          <p:nvPr>
            <p:ph type="title"/>
          </p:nvPr>
        </p:nvSpPr>
        <p:spPr>
          <a:xfrm>
            <a:off x="838200" y="990600"/>
            <a:ext cx="7315200" cy="868362"/>
          </a:xfrm>
        </p:spPr>
        <p:txBody>
          <a:bodyPr/>
          <a:lstStyle/>
          <a:p>
            <a:r>
              <a:rPr lang="en-US" dirty="0" smtClean="0"/>
              <a:t>Dynamic Inconsistency Effect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163E6A"/>
                </a:solidFill>
              </a:rPr>
              <a:t>Following </a:t>
            </a:r>
            <a:r>
              <a:rPr lang="en-US" b="1" dirty="0" smtClean="0">
                <a:solidFill>
                  <a:srgbClr val="C00000"/>
                </a:solidFill>
              </a:rPr>
              <a:t>actual loss</a:t>
            </a:r>
          </a:p>
          <a:p>
            <a:pPr lvl="1">
              <a:spcBef>
                <a:spcPts val="600"/>
              </a:spcBef>
              <a:buFontTx/>
              <a:buNone/>
            </a:pPr>
            <a:r>
              <a:rPr lang="en-US" sz="2800" dirty="0" smtClean="0">
                <a:solidFill>
                  <a:srgbClr val="163E6A"/>
                </a:solidFill>
              </a:rPr>
              <a:t>Preference change: </a:t>
            </a:r>
          </a:p>
          <a:p>
            <a:pPr lvl="1">
              <a:spcBef>
                <a:spcPts val="600"/>
              </a:spcBef>
              <a:buFontTx/>
              <a:buNone/>
            </a:pPr>
            <a:r>
              <a:rPr lang="en-US" sz="2800" dirty="0" err="1" smtClean="0">
                <a:solidFill>
                  <a:srgbClr val="163E6A"/>
                </a:solidFill>
              </a:rPr>
              <a:t>Plan_Not</a:t>
            </a:r>
            <a:r>
              <a:rPr lang="en-US" sz="2800" dirty="0" smtClean="0">
                <a:solidFill>
                  <a:srgbClr val="163E6A"/>
                </a:solidFill>
              </a:rPr>
              <a:t> Play </a:t>
            </a:r>
            <a:r>
              <a:rPr lang="en-US" sz="2800" dirty="0" smtClean="0">
                <a:solidFill>
                  <a:srgbClr val="163E6A"/>
                </a:solidFill>
                <a:sym typeface="Wingdings" pitchFamily="2" charset="2"/>
              </a:rPr>
              <a:t> </a:t>
            </a:r>
            <a:r>
              <a:rPr lang="en-US" sz="2800" dirty="0" err="1" smtClean="0">
                <a:solidFill>
                  <a:srgbClr val="163E6A"/>
                </a:solidFill>
                <a:sym typeface="Wingdings" pitchFamily="2" charset="2"/>
              </a:rPr>
              <a:t>Final_Play</a:t>
            </a:r>
            <a:endParaRPr lang="en-US" sz="2800" dirty="0" smtClean="0">
              <a:solidFill>
                <a:srgbClr val="163E6A"/>
              </a:solidFill>
            </a:endParaRPr>
          </a:p>
          <a:p>
            <a:pPr>
              <a:spcBef>
                <a:spcPts val="1800"/>
              </a:spcBef>
            </a:pPr>
            <a:r>
              <a:rPr lang="en-US" dirty="0" smtClean="0">
                <a:solidFill>
                  <a:srgbClr val="163E6A"/>
                </a:solidFill>
              </a:rPr>
              <a:t>Following </a:t>
            </a:r>
            <a:r>
              <a:rPr lang="en-US" b="1" dirty="0" smtClean="0">
                <a:solidFill>
                  <a:srgbClr val="C00000"/>
                </a:solidFill>
              </a:rPr>
              <a:t>actual gain</a:t>
            </a:r>
          </a:p>
          <a:p>
            <a:pPr lvl="1">
              <a:spcBef>
                <a:spcPts val="600"/>
              </a:spcBef>
              <a:buFontTx/>
              <a:buNone/>
            </a:pPr>
            <a:r>
              <a:rPr lang="en-US" sz="2800" dirty="0" smtClean="0">
                <a:solidFill>
                  <a:srgbClr val="163E6A"/>
                </a:solidFill>
              </a:rPr>
              <a:t>Preference change: </a:t>
            </a:r>
          </a:p>
          <a:p>
            <a:pPr lvl="1">
              <a:spcBef>
                <a:spcPts val="600"/>
              </a:spcBef>
              <a:buFontTx/>
              <a:buNone/>
            </a:pPr>
            <a:r>
              <a:rPr lang="en-US" sz="2800" dirty="0" err="1" smtClean="0">
                <a:solidFill>
                  <a:srgbClr val="163E6A"/>
                </a:solidFill>
              </a:rPr>
              <a:t>Plan_Play</a:t>
            </a:r>
            <a:r>
              <a:rPr lang="en-US" sz="2800" dirty="0" smtClean="0">
                <a:solidFill>
                  <a:srgbClr val="163E6A"/>
                </a:solidFill>
              </a:rPr>
              <a:t> </a:t>
            </a:r>
            <a:r>
              <a:rPr lang="en-US" sz="2800" dirty="0" smtClean="0">
                <a:solidFill>
                  <a:srgbClr val="163E6A"/>
                </a:solidFill>
                <a:sym typeface="Wingdings" pitchFamily="2" charset="2"/>
              </a:rPr>
              <a:t></a:t>
            </a:r>
            <a:r>
              <a:rPr lang="en-US" sz="2800" dirty="0" smtClean="0">
                <a:solidFill>
                  <a:srgbClr val="163E6A"/>
                </a:solidFill>
              </a:rPr>
              <a:t> </a:t>
            </a:r>
            <a:r>
              <a:rPr lang="en-US" sz="2800" dirty="0" err="1" smtClean="0">
                <a:solidFill>
                  <a:srgbClr val="163E6A"/>
                </a:solidFill>
              </a:rPr>
              <a:t>Final_Not</a:t>
            </a:r>
            <a:r>
              <a:rPr lang="en-US" sz="2800" dirty="0" smtClean="0">
                <a:solidFill>
                  <a:srgbClr val="163E6A"/>
                </a:solidFill>
              </a:rPr>
              <a:t> Play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7826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8" name="Straight Arrow Connector 7"/>
          <p:cNvCxnSpPr/>
          <p:nvPr/>
        </p:nvCxnSpPr>
        <p:spPr>
          <a:xfrm>
            <a:off x="4572000" y="2514600"/>
            <a:ext cx="2209800" cy="1588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0800000" flipV="1">
            <a:off x="5715000" y="4953000"/>
            <a:ext cx="1066800" cy="76200"/>
          </a:xfrm>
          <a:prstGeom prst="straightConnector1">
            <a:avLst/>
          </a:prstGeom>
          <a:ln w="381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 point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62200"/>
            <a:ext cx="8534400" cy="4495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  <a:defRPr/>
            </a:pPr>
            <a:r>
              <a:rPr lang="en-US" b="1" i="1" dirty="0" smtClean="0">
                <a:solidFill>
                  <a:srgbClr val="C00000"/>
                </a:solidFill>
              </a:rPr>
              <a:t>Different</a:t>
            </a:r>
            <a:r>
              <a:rPr lang="en-US" b="1" dirty="0" smtClean="0">
                <a:solidFill>
                  <a:srgbClr val="C00000"/>
                </a:solidFill>
              </a:rPr>
              <a:t> utility function 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used for plan vs. final</a:t>
            </a:r>
          </a:p>
          <a:p>
            <a:pPr>
              <a:spcBef>
                <a:spcPts val="1200"/>
              </a:spcBef>
              <a:defRPr/>
            </a:pPr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Plan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U(G) = (.5)u(200)+(.5)u(-100)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= 0</a:t>
            </a:r>
          </a:p>
          <a:p>
            <a:pPr>
              <a:spcBef>
                <a:spcPts val="1200"/>
              </a:spcBef>
              <a:defRPr/>
            </a:pPr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Final after Loss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U(G) = (.5)u(200 </a:t>
            </a:r>
            <a:r>
              <a:rPr lang="en-US" dirty="0" smtClean="0">
                <a:solidFill>
                  <a:srgbClr val="FF0000"/>
                </a:solidFill>
              </a:rPr>
              <a:t>–100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+ (.5)u(-100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–100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= u(-100)</a:t>
            </a:r>
          </a:p>
          <a:p>
            <a:pPr>
              <a:spcBef>
                <a:spcPts val="1200"/>
              </a:spcBef>
              <a:defRPr/>
            </a:pPr>
            <a:r>
              <a:rPr lang="en-US" b="1" dirty="0" smtClean="0">
                <a:solidFill>
                  <a:schemeClr val="tx1">
                    <a:lumMod val="75000"/>
                  </a:schemeClr>
                </a:solidFill>
              </a:rPr>
              <a:t>Final after Win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U(G) = (.5)u(200</a:t>
            </a:r>
            <a:r>
              <a:rPr lang="en-US" dirty="0" smtClean="0">
                <a:solidFill>
                  <a:srgbClr val="FF0000"/>
                </a:solidFill>
              </a:rPr>
              <a:t>+200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+ (.5)u(-100</a:t>
            </a:r>
            <a:r>
              <a:rPr lang="en-US" dirty="0" smtClean="0">
                <a:solidFill>
                  <a:srgbClr val="FF0000"/>
                </a:solidFill>
              </a:rPr>
              <a:t>+200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</a:t>
            </a:r>
          </a:p>
          <a:p>
            <a:pPr lvl="1"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U(</a:t>
            </a:r>
            <a:r>
              <a:rPr lang="en-US" dirty="0" err="1" smtClean="0">
                <a:solidFill>
                  <a:schemeClr val="tx1">
                    <a:lumMod val="75000"/>
                  </a:schemeClr>
                </a:solidFill>
              </a:rPr>
              <a:t>nG</a:t>
            </a:r>
            <a:r>
              <a:rPr lang="en-US" dirty="0" smtClean="0">
                <a:solidFill>
                  <a:schemeClr val="tx1">
                    <a:lumMod val="75000"/>
                  </a:schemeClr>
                </a:solidFill>
              </a:rPr>
              <a:t>) = u(200)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Daniel Bernoulli (1738)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Introduce the Expected utility model to explain the St. Petersburg Paradox</a:t>
            </a:r>
          </a:p>
          <a:p>
            <a:r>
              <a:rPr lang="en-US" sz="2400" dirty="0" smtClean="0"/>
              <a:t>Initially proposed that Utility of money is a log function of money </a:t>
            </a:r>
            <a:r>
              <a:rPr lang="en-US" sz="2400" i="1" dirty="0" smtClean="0"/>
              <a:t>U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)=</a:t>
            </a:r>
            <a:r>
              <a:rPr lang="en-US" sz="2400" i="1" dirty="0" smtClean="0"/>
              <a:t>log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More recently researchers often assume utility of money is a power function of money </a:t>
            </a:r>
            <a:r>
              <a:rPr lang="en-US" sz="2400" i="1" dirty="0" smtClean="0"/>
              <a:t>U</a:t>
            </a:r>
            <a:r>
              <a:rPr lang="en-US" sz="2400" dirty="0" smtClean="0"/>
              <a:t>(</a:t>
            </a:r>
            <a:r>
              <a:rPr lang="en-US" sz="2400" i="1" dirty="0" smtClean="0"/>
              <a:t>x</a:t>
            </a:r>
            <a:r>
              <a:rPr lang="en-US" sz="2400" dirty="0" smtClean="0"/>
              <a:t>) = </a:t>
            </a:r>
            <a:r>
              <a:rPr lang="en-US" sz="2400" i="1" dirty="0" err="1" smtClean="0"/>
              <a:t>x</a:t>
            </a:r>
            <a:r>
              <a:rPr lang="en-US" sz="2400" i="1" baseline="30000" dirty="0" err="1" smtClean="0"/>
              <a:t>a</a:t>
            </a:r>
            <a:r>
              <a:rPr lang="en-US" sz="2400" dirty="0" smtClean="0"/>
              <a:t>  </a:t>
            </a:r>
          </a:p>
          <a:p>
            <a:pPr marL="457200" lvl="1" indent="0">
              <a:buNone/>
            </a:pPr>
            <a:r>
              <a:rPr lang="en-US" dirty="0" smtClean="0"/>
              <a:t>a &lt; 1 risk averse  (increasing negative acceleration)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a =1  risk neutral (increasing zero acceleration)</a:t>
            </a:r>
            <a:endParaRPr lang="en-US" dirty="0"/>
          </a:p>
          <a:p>
            <a:pPr marL="457200" lvl="1" indent="0">
              <a:buNone/>
            </a:pPr>
            <a:r>
              <a:rPr lang="en-US" dirty="0" smtClean="0"/>
              <a:t>a &gt; 1 risk seeking (increasing positive acceleration)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93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Allais (1953) Paradoxes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See also </a:t>
            </a:r>
            <a:r>
              <a:rPr lang="en-US" dirty="0" err="1" smtClean="0"/>
              <a:t>Kahneman</a:t>
            </a:r>
            <a:r>
              <a:rPr lang="en-US" dirty="0" smtClean="0"/>
              <a:t> and </a:t>
            </a:r>
            <a:r>
              <a:rPr lang="en-US" dirty="0" err="1" smtClean="0"/>
              <a:t>Tversky</a:t>
            </a:r>
            <a:r>
              <a:rPr lang="en-US" dirty="0" smtClean="0"/>
              <a:t> (1979)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6065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dirty="0" smtClean="0">
                <a:latin typeface="Times New Roman" pitchFamily="18" charset="0"/>
              </a:rPr>
              <a:t> </a:t>
            </a:r>
            <a:r>
              <a:rPr lang="en-US" dirty="0" smtClean="0"/>
              <a:t>Common Ratio Effect </a:t>
            </a:r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2209800" y="1371600"/>
            <a:ext cx="39735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(Allais, </a:t>
            </a:r>
            <a:r>
              <a:rPr lang="en-US" dirty="0" err="1"/>
              <a:t>Kahneman</a:t>
            </a:r>
            <a:r>
              <a:rPr lang="en-US" dirty="0"/>
              <a:t> &amp; </a:t>
            </a:r>
            <a:r>
              <a:rPr lang="en-US" dirty="0" err="1"/>
              <a:t>Tversky</a:t>
            </a:r>
            <a:r>
              <a:rPr lang="en-US" dirty="0"/>
              <a:t>)</a:t>
            </a:r>
          </a:p>
        </p:txBody>
      </p:sp>
      <p:grpSp>
        <p:nvGrpSpPr>
          <p:cNvPr id="2" name="Group 53"/>
          <p:cNvGrpSpPr>
            <a:grpSpLocks/>
          </p:cNvGrpSpPr>
          <p:nvPr/>
        </p:nvGrpSpPr>
        <p:grpSpPr bwMode="auto">
          <a:xfrm>
            <a:off x="1295400" y="3352800"/>
            <a:ext cx="2819400" cy="2286000"/>
            <a:chOff x="816" y="2112"/>
            <a:chExt cx="1776" cy="1440"/>
          </a:xfrm>
        </p:grpSpPr>
        <p:sp>
          <p:nvSpPr>
            <p:cNvPr id="45095" name="Rectangle 7"/>
            <p:cNvSpPr>
              <a:spLocks noChangeArrowheads="1"/>
            </p:cNvSpPr>
            <p:nvPr/>
          </p:nvSpPr>
          <p:spPr bwMode="auto">
            <a:xfrm>
              <a:off x="864" y="2784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96" name="Line 8"/>
            <p:cNvSpPr>
              <a:spLocks noChangeShapeType="1"/>
            </p:cNvSpPr>
            <p:nvPr/>
          </p:nvSpPr>
          <p:spPr bwMode="auto">
            <a:xfrm flipV="1">
              <a:off x="1056" y="2544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97" name="Line 9"/>
            <p:cNvSpPr>
              <a:spLocks noChangeShapeType="1"/>
            </p:cNvSpPr>
            <p:nvPr/>
          </p:nvSpPr>
          <p:spPr bwMode="auto">
            <a:xfrm>
              <a:off x="1056" y="2928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98" name="Oval 10"/>
            <p:cNvSpPr>
              <a:spLocks noChangeArrowheads="1"/>
            </p:cNvSpPr>
            <p:nvPr/>
          </p:nvSpPr>
          <p:spPr bwMode="auto">
            <a:xfrm>
              <a:off x="1488" y="235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99" name="Oval 11"/>
            <p:cNvSpPr>
              <a:spLocks noChangeArrowheads="1"/>
            </p:cNvSpPr>
            <p:nvPr/>
          </p:nvSpPr>
          <p:spPr bwMode="auto">
            <a:xfrm>
              <a:off x="1488" y="3024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100" name="Line 13"/>
            <p:cNvSpPr>
              <a:spLocks noChangeShapeType="1"/>
            </p:cNvSpPr>
            <p:nvPr/>
          </p:nvSpPr>
          <p:spPr bwMode="auto">
            <a:xfrm flipV="1">
              <a:off x="1728" y="2256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101" name="Line 14"/>
            <p:cNvSpPr>
              <a:spLocks noChangeShapeType="1"/>
            </p:cNvSpPr>
            <p:nvPr/>
          </p:nvSpPr>
          <p:spPr bwMode="auto">
            <a:xfrm>
              <a:off x="1728" y="249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102" name="Line 15"/>
            <p:cNvSpPr>
              <a:spLocks noChangeShapeType="1"/>
            </p:cNvSpPr>
            <p:nvPr/>
          </p:nvSpPr>
          <p:spPr bwMode="auto">
            <a:xfrm flipV="1">
              <a:off x="1728" y="2976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103" name="Line 16"/>
            <p:cNvSpPr>
              <a:spLocks noChangeShapeType="1"/>
            </p:cNvSpPr>
            <p:nvPr/>
          </p:nvSpPr>
          <p:spPr bwMode="auto">
            <a:xfrm>
              <a:off x="1728" y="3168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104" name="Text Box 19"/>
            <p:cNvSpPr txBox="1">
              <a:spLocks noChangeArrowheads="1"/>
            </p:cNvSpPr>
            <p:nvPr/>
          </p:nvSpPr>
          <p:spPr bwMode="auto">
            <a:xfrm>
              <a:off x="1920" y="211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5M</a:t>
              </a:r>
            </a:p>
          </p:txBody>
        </p:sp>
        <p:sp>
          <p:nvSpPr>
            <p:cNvPr id="45105" name="Text Box 20"/>
            <p:cNvSpPr txBox="1">
              <a:spLocks noChangeArrowheads="1"/>
            </p:cNvSpPr>
            <p:nvPr/>
          </p:nvSpPr>
          <p:spPr bwMode="auto">
            <a:xfrm>
              <a:off x="1920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0M</a:t>
              </a:r>
            </a:p>
          </p:txBody>
        </p:sp>
        <p:sp>
          <p:nvSpPr>
            <p:cNvPr id="45106" name="Text Box 21"/>
            <p:cNvSpPr txBox="1">
              <a:spLocks noChangeArrowheads="1"/>
            </p:cNvSpPr>
            <p:nvPr/>
          </p:nvSpPr>
          <p:spPr bwMode="auto">
            <a:xfrm>
              <a:off x="1536" y="211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.80</a:t>
              </a:r>
            </a:p>
          </p:txBody>
        </p:sp>
        <p:sp>
          <p:nvSpPr>
            <p:cNvPr id="45107" name="Text Box 24"/>
            <p:cNvSpPr txBox="1">
              <a:spLocks noChangeArrowheads="1"/>
            </p:cNvSpPr>
            <p:nvPr/>
          </p:nvSpPr>
          <p:spPr bwMode="auto">
            <a:xfrm>
              <a:off x="1536" y="254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dirty="0"/>
                <a:t>.20</a:t>
              </a:r>
            </a:p>
          </p:txBody>
        </p:sp>
        <p:sp>
          <p:nvSpPr>
            <p:cNvPr id="45108" name="Text Box 26"/>
            <p:cNvSpPr txBox="1">
              <a:spLocks noChangeArrowheads="1"/>
            </p:cNvSpPr>
            <p:nvPr/>
          </p:nvSpPr>
          <p:spPr bwMode="auto">
            <a:xfrm>
              <a:off x="1488" y="288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</a:t>
              </a:r>
            </a:p>
          </p:txBody>
        </p:sp>
        <p:sp>
          <p:nvSpPr>
            <p:cNvPr id="45109" name="Text Box 27"/>
            <p:cNvSpPr txBox="1">
              <a:spLocks noChangeArrowheads="1"/>
            </p:cNvSpPr>
            <p:nvPr/>
          </p:nvSpPr>
          <p:spPr bwMode="auto">
            <a:xfrm>
              <a:off x="1488" y="32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5110" name="Text Box 28"/>
            <p:cNvSpPr txBox="1">
              <a:spLocks noChangeArrowheads="1"/>
            </p:cNvSpPr>
            <p:nvPr/>
          </p:nvSpPr>
          <p:spPr bwMode="auto">
            <a:xfrm>
              <a:off x="1920" y="28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3M</a:t>
              </a:r>
            </a:p>
          </p:txBody>
        </p:sp>
        <p:sp>
          <p:nvSpPr>
            <p:cNvPr id="45111" name="Text Box 29"/>
            <p:cNvSpPr txBox="1">
              <a:spLocks noChangeArrowheads="1"/>
            </p:cNvSpPr>
            <p:nvPr/>
          </p:nvSpPr>
          <p:spPr bwMode="auto">
            <a:xfrm>
              <a:off x="1920" y="32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0M</a:t>
              </a:r>
            </a:p>
          </p:txBody>
        </p:sp>
        <p:sp>
          <p:nvSpPr>
            <p:cNvPr id="45112" name="Text Box 49"/>
            <p:cNvSpPr txBox="1">
              <a:spLocks noChangeArrowheads="1"/>
            </p:cNvSpPr>
            <p:nvPr/>
          </p:nvSpPr>
          <p:spPr bwMode="auto">
            <a:xfrm>
              <a:off x="816" y="24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5113" name="Text Box 50"/>
            <p:cNvSpPr txBox="1">
              <a:spLocks noChangeArrowheads="1"/>
            </p:cNvSpPr>
            <p:nvPr/>
          </p:nvSpPr>
          <p:spPr bwMode="auto">
            <a:xfrm>
              <a:off x="816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</p:grpSp>
      <p:grpSp>
        <p:nvGrpSpPr>
          <p:cNvPr id="3" name="Group 68"/>
          <p:cNvGrpSpPr>
            <a:grpSpLocks/>
          </p:cNvGrpSpPr>
          <p:nvPr/>
        </p:nvGrpSpPr>
        <p:grpSpPr bwMode="auto">
          <a:xfrm>
            <a:off x="5715000" y="3124200"/>
            <a:ext cx="2819400" cy="2286000"/>
            <a:chOff x="3072" y="2064"/>
            <a:chExt cx="1776" cy="1440"/>
          </a:xfrm>
        </p:grpSpPr>
        <p:sp>
          <p:nvSpPr>
            <p:cNvPr id="45076" name="Rectangle 32"/>
            <p:cNvSpPr>
              <a:spLocks noChangeArrowheads="1"/>
            </p:cNvSpPr>
            <p:nvPr/>
          </p:nvSpPr>
          <p:spPr bwMode="auto">
            <a:xfrm>
              <a:off x="3120" y="2736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77" name="Line 33"/>
            <p:cNvSpPr>
              <a:spLocks noChangeShapeType="1"/>
            </p:cNvSpPr>
            <p:nvPr/>
          </p:nvSpPr>
          <p:spPr bwMode="auto">
            <a:xfrm flipV="1">
              <a:off x="3312" y="2496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78" name="Line 34"/>
            <p:cNvSpPr>
              <a:spLocks noChangeShapeType="1"/>
            </p:cNvSpPr>
            <p:nvPr/>
          </p:nvSpPr>
          <p:spPr bwMode="auto">
            <a:xfrm>
              <a:off x="3312" y="2880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79" name="Oval 35"/>
            <p:cNvSpPr>
              <a:spLocks noChangeArrowheads="1"/>
            </p:cNvSpPr>
            <p:nvPr/>
          </p:nvSpPr>
          <p:spPr bwMode="auto">
            <a:xfrm>
              <a:off x="3744" y="2304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80" name="Oval 36"/>
            <p:cNvSpPr>
              <a:spLocks noChangeArrowheads="1"/>
            </p:cNvSpPr>
            <p:nvPr/>
          </p:nvSpPr>
          <p:spPr bwMode="auto">
            <a:xfrm>
              <a:off x="3744" y="2976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81" name="Line 37"/>
            <p:cNvSpPr>
              <a:spLocks noChangeShapeType="1"/>
            </p:cNvSpPr>
            <p:nvPr/>
          </p:nvSpPr>
          <p:spPr bwMode="auto">
            <a:xfrm flipV="1">
              <a:off x="3984" y="2208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82" name="Line 38"/>
            <p:cNvSpPr>
              <a:spLocks noChangeShapeType="1"/>
            </p:cNvSpPr>
            <p:nvPr/>
          </p:nvSpPr>
          <p:spPr bwMode="auto">
            <a:xfrm>
              <a:off x="3984" y="2448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83" name="Line 39"/>
            <p:cNvSpPr>
              <a:spLocks noChangeShapeType="1"/>
            </p:cNvSpPr>
            <p:nvPr/>
          </p:nvSpPr>
          <p:spPr bwMode="auto">
            <a:xfrm flipV="1">
              <a:off x="3984" y="2928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84" name="Line 40"/>
            <p:cNvSpPr>
              <a:spLocks noChangeShapeType="1"/>
            </p:cNvSpPr>
            <p:nvPr/>
          </p:nvSpPr>
          <p:spPr bwMode="auto">
            <a:xfrm>
              <a:off x="3984" y="3120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85" name="Text Box 41"/>
            <p:cNvSpPr txBox="1">
              <a:spLocks noChangeArrowheads="1"/>
            </p:cNvSpPr>
            <p:nvPr/>
          </p:nvSpPr>
          <p:spPr bwMode="auto">
            <a:xfrm>
              <a:off x="4176" y="20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5M</a:t>
              </a:r>
            </a:p>
          </p:txBody>
        </p:sp>
        <p:sp>
          <p:nvSpPr>
            <p:cNvPr id="45086" name="Text Box 42"/>
            <p:cNvSpPr txBox="1">
              <a:spLocks noChangeArrowheads="1"/>
            </p:cNvSpPr>
            <p:nvPr/>
          </p:nvSpPr>
          <p:spPr bwMode="auto">
            <a:xfrm>
              <a:off x="4176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0M</a:t>
              </a:r>
            </a:p>
          </p:txBody>
        </p:sp>
        <p:sp>
          <p:nvSpPr>
            <p:cNvPr id="45087" name="Text Box 43"/>
            <p:cNvSpPr txBox="1">
              <a:spLocks noChangeArrowheads="1"/>
            </p:cNvSpPr>
            <p:nvPr/>
          </p:nvSpPr>
          <p:spPr bwMode="auto">
            <a:xfrm>
              <a:off x="3792" y="20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.16</a:t>
              </a:r>
            </a:p>
          </p:txBody>
        </p:sp>
        <p:sp>
          <p:nvSpPr>
            <p:cNvPr id="45088" name="Text Box 44"/>
            <p:cNvSpPr txBox="1">
              <a:spLocks noChangeArrowheads="1"/>
            </p:cNvSpPr>
            <p:nvPr/>
          </p:nvSpPr>
          <p:spPr bwMode="auto">
            <a:xfrm>
              <a:off x="3792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.84</a:t>
              </a:r>
            </a:p>
          </p:txBody>
        </p:sp>
        <p:sp>
          <p:nvSpPr>
            <p:cNvPr id="45089" name="Text Box 45"/>
            <p:cNvSpPr txBox="1">
              <a:spLocks noChangeArrowheads="1"/>
            </p:cNvSpPr>
            <p:nvPr/>
          </p:nvSpPr>
          <p:spPr bwMode="auto">
            <a:xfrm>
              <a:off x="3648" y="2784"/>
              <a:ext cx="864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.20</a:t>
              </a:r>
            </a:p>
          </p:txBody>
        </p:sp>
        <p:sp>
          <p:nvSpPr>
            <p:cNvPr id="45090" name="Text Box 46"/>
            <p:cNvSpPr txBox="1">
              <a:spLocks noChangeArrowheads="1"/>
            </p:cNvSpPr>
            <p:nvPr/>
          </p:nvSpPr>
          <p:spPr bwMode="auto">
            <a:xfrm>
              <a:off x="3600" y="3216"/>
              <a:ext cx="816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.80</a:t>
              </a:r>
            </a:p>
          </p:txBody>
        </p:sp>
        <p:sp>
          <p:nvSpPr>
            <p:cNvPr id="45091" name="Text Box 47"/>
            <p:cNvSpPr txBox="1">
              <a:spLocks noChangeArrowheads="1"/>
            </p:cNvSpPr>
            <p:nvPr/>
          </p:nvSpPr>
          <p:spPr bwMode="auto">
            <a:xfrm>
              <a:off x="4176" y="278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3M</a:t>
              </a:r>
            </a:p>
          </p:txBody>
        </p:sp>
        <p:sp>
          <p:nvSpPr>
            <p:cNvPr id="45092" name="Text Box 48"/>
            <p:cNvSpPr txBox="1">
              <a:spLocks noChangeArrowheads="1"/>
            </p:cNvSpPr>
            <p:nvPr/>
          </p:nvSpPr>
          <p:spPr bwMode="auto">
            <a:xfrm>
              <a:off x="4176" y="321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0M</a:t>
              </a:r>
            </a:p>
          </p:txBody>
        </p:sp>
        <p:sp>
          <p:nvSpPr>
            <p:cNvPr id="45093" name="Text Box 51"/>
            <p:cNvSpPr txBox="1">
              <a:spLocks noChangeArrowheads="1"/>
            </p:cNvSpPr>
            <p:nvPr/>
          </p:nvSpPr>
          <p:spPr bwMode="auto">
            <a:xfrm>
              <a:off x="3072" y="24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A’</a:t>
              </a:r>
            </a:p>
          </p:txBody>
        </p:sp>
        <p:sp>
          <p:nvSpPr>
            <p:cNvPr id="45094" name="Text Box 52"/>
            <p:cNvSpPr txBox="1">
              <a:spLocks noChangeArrowheads="1"/>
            </p:cNvSpPr>
            <p:nvPr/>
          </p:nvSpPr>
          <p:spPr bwMode="auto">
            <a:xfrm>
              <a:off x="3120" y="30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B’</a:t>
              </a:r>
            </a:p>
          </p:txBody>
        </p:sp>
      </p:grpSp>
      <p:grpSp>
        <p:nvGrpSpPr>
          <p:cNvPr id="4" name="Group 69"/>
          <p:cNvGrpSpPr>
            <a:grpSpLocks/>
          </p:cNvGrpSpPr>
          <p:nvPr/>
        </p:nvGrpSpPr>
        <p:grpSpPr bwMode="auto">
          <a:xfrm>
            <a:off x="4038600" y="4191000"/>
            <a:ext cx="2590800" cy="2667000"/>
            <a:chOff x="960" y="2304"/>
            <a:chExt cx="1632" cy="1680"/>
          </a:xfrm>
        </p:grpSpPr>
        <p:sp>
          <p:nvSpPr>
            <p:cNvPr id="45063" name="Rectangle 70"/>
            <p:cNvSpPr>
              <a:spLocks noChangeArrowheads="1"/>
            </p:cNvSpPr>
            <p:nvPr/>
          </p:nvSpPr>
          <p:spPr bwMode="auto">
            <a:xfrm>
              <a:off x="1728" y="2736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64" name="Line 71"/>
            <p:cNvSpPr>
              <a:spLocks noChangeShapeType="1"/>
            </p:cNvSpPr>
            <p:nvPr/>
          </p:nvSpPr>
          <p:spPr bwMode="auto">
            <a:xfrm flipV="1">
              <a:off x="1920" y="2496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65" name="Line 72"/>
            <p:cNvSpPr>
              <a:spLocks noChangeShapeType="1"/>
            </p:cNvSpPr>
            <p:nvPr/>
          </p:nvSpPr>
          <p:spPr bwMode="auto">
            <a:xfrm>
              <a:off x="1920" y="2880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66" name="Oval 73"/>
            <p:cNvSpPr>
              <a:spLocks noChangeArrowheads="1"/>
            </p:cNvSpPr>
            <p:nvPr/>
          </p:nvSpPr>
          <p:spPr bwMode="auto">
            <a:xfrm>
              <a:off x="2352" y="2304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67" name="Oval 74"/>
            <p:cNvSpPr>
              <a:spLocks noChangeArrowheads="1"/>
            </p:cNvSpPr>
            <p:nvPr/>
          </p:nvSpPr>
          <p:spPr bwMode="auto">
            <a:xfrm>
              <a:off x="2352" y="2976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68" name="Text Box 75"/>
            <p:cNvSpPr txBox="1">
              <a:spLocks noChangeArrowheads="1"/>
            </p:cNvSpPr>
            <p:nvPr/>
          </p:nvSpPr>
          <p:spPr bwMode="auto">
            <a:xfrm>
              <a:off x="1680" y="23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5069" name="Text Box 76"/>
            <p:cNvSpPr txBox="1">
              <a:spLocks noChangeArrowheads="1"/>
            </p:cNvSpPr>
            <p:nvPr/>
          </p:nvSpPr>
          <p:spPr bwMode="auto">
            <a:xfrm>
              <a:off x="1680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dirty="0"/>
                <a:t>B</a:t>
              </a:r>
            </a:p>
          </p:txBody>
        </p:sp>
        <p:sp>
          <p:nvSpPr>
            <p:cNvPr id="45070" name="Line 77"/>
            <p:cNvSpPr>
              <a:spLocks noChangeShapeType="1"/>
            </p:cNvSpPr>
            <p:nvPr/>
          </p:nvSpPr>
          <p:spPr bwMode="auto">
            <a:xfrm flipH="1">
              <a:off x="1200" y="2880"/>
              <a:ext cx="528" cy="52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71" name="Oval 78"/>
            <p:cNvSpPr>
              <a:spLocks noChangeArrowheads="1"/>
            </p:cNvSpPr>
            <p:nvPr/>
          </p:nvSpPr>
          <p:spPr bwMode="auto">
            <a:xfrm>
              <a:off x="960" y="331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5072" name="Line 79"/>
            <p:cNvSpPr>
              <a:spLocks noChangeShapeType="1"/>
            </p:cNvSpPr>
            <p:nvPr/>
          </p:nvSpPr>
          <p:spPr bwMode="auto">
            <a:xfrm>
              <a:off x="1200" y="3408"/>
              <a:ext cx="816" cy="336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5073" name="Text Box 80"/>
            <p:cNvSpPr txBox="1">
              <a:spLocks noChangeArrowheads="1"/>
            </p:cNvSpPr>
            <p:nvPr/>
          </p:nvSpPr>
          <p:spPr bwMode="auto">
            <a:xfrm>
              <a:off x="1776" y="36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5074" name="Text Box 81"/>
            <p:cNvSpPr txBox="1">
              <a:spLocks noChangeArrowheads="1"/>
            </p:cNvSpPr>
            <p:nvPr/>
          </p:nvSpPr>
          <p:spPr bwMode="auto">
            <a:xfrm>
              <a:off x="1200" y="36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.80</a:t>
              </a:r>
            </a:p>
          </p:txBody>
        </p:sp>
        <p:sp>
          <p:nvSpPr>
            <p:cNvPr id="45075" name="Text Box 82"/>
            <p:cNvSpPr txBox="1">
              <a:spLocks noChangeArrowheads="1"/>
            </p:cNvSpPr>
            <p:nvPr/>
          </p:nvSpPr>
          <p:spPr bwMode="auto">
            <a:xfrm>
              <a:off x="960" y="292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.20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AutoShap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Common Consequence Effect </a:t>
            </a:r>
          </a:p>
        </p:txBody>
      </p:sp>
      <p:sp>
        <p:nvSpPr>
          <p:cNvPr id="43013" name="Rectangle 5"/>
          <p:cNvSpPr>
            <a:spLocks noChangeArrowheads="1"/>
          </p:cNvSpPr>
          <p:nvPr/>
        </p:nvSpPr>
        <p:spPr bwMode="auto">
          <a:xfrm>
            <a:off x="2209800" y="1524000"/>
            <a:ext cx="39735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 dirty="0"/>
              <a:t>(Allais, </a:t>
            </a:r>
            <a:r>
              <a:rPr lang="en-US" dirty="0" err="1"/>
              <a:t>Kahneman</a:t>
            </a:r>
            <a:r>
              <a:rPr lang="en-US" dirty="0"/>
              <a:t> &amp; </a:t>
            </a:r>
            <a:r>
              <a:rPr lang="en-US" dirty="0" err="1"/>
              <a:t>Tversky</a:t>
            </a:r>
            <a:r>
              <a:rPr lang="en-US" dirty="0"/>
              <a:t>)</a:t>
            </a:r>
          </a:p>
        </p:txBody>
      </p:sp>
      <p:grpSp>
        <p:nvGrpSpPr>
          <p:cNvPr id="2" name="Group 78"/>
          <p:cNvGrpSpPr>
            <a:grpSpLocks/>
          </p:cNvGrpSpPr>
          <p:nvPr/>
        </p:nvGrpSpPr>
        <p:grpSpPr bwMode="auto">
          <a:xfrm>
            <a:off x="685800" y="2971800"/>
            <a:ext cx="2819400" cy="2667000"/>
            <a:chOff x="816" y="1872"/>
            <a:chExt cx="1776" cy="1680"/>
          </a:xfrm>
        </p:grpSpPr>
        <p:sp>
          <p:nvSpPr>
            <p:cNvPr id="46157" name="Text Box 24"/>
            <p:cNvSpPr txBox="1">
              <a:spLocks noChangeArrowheads="1"/>
            </p:cNvSpPr>
            <p:nvPr/>
          </p:nvSpPr>
          <p:spPr bwMode="auto">
            <a:xfrm>
              <a:off x="816" y="24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6158" name="Text Box 25"/>
            <p:cNvSpPr txBox="1">
              <a:spLocks noChangeArrowheads="1"/>
            </p:cNvSpPr>
            <p:nvPr/>
          </p:nvSpPr>
          <p:spPr bwMode="auto">
            <a:xfrm>
              <a:off x="816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  <p:sp>
          <p:nvSpPr>
            <p:cNvPr id="46159" name="Rectangle 7"/>
            <p:cNvSpPr>
              <a:spLocks noChangeArrowheads="1"/>
            </p:cNvSpPr>
            <p:nvPr/>
          </p:nvSpPr>
          <p:spPr bwMode="auto">
            <a:xfrm>
              <a:off x="864" y="2784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60" name="Line 8"/>
            <p:cNvSpPr>
              <a:spLocks noChangeShapeType="1"/>
            </p:cNvSpPr>
            <p:nvPr/>
          </p:nvSpPr>
          <p:spPr bwMode="auto">
            <a:xfrm flipV="1">
              <a:off x="1056" y="2544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61" name="Line 9"/>
            <p:cNvSpPr>
              <a:spLocks noChangeShapeType="1"/>
            </p:cNvSpPr>
            <p:nvPr/>
          </p:nvSpPr>
          <p:spPr bwMode="auto">
            <a:xfrm>
              <a:off x="1056" y="2928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62" name="Oval 10"/>
            <p:cNvSpPr>
              <a:spLocks noChangeArrowheads="1"/>
            </p:cNvSpPr>
            <p:nvPr/>
          </p:nvSpPr>
          <p:spPr bwMode="auto">
            <a:xfrm>
              <a:off x="1488" y="235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63" name="Oval 11"/>
            <p:cNvSpPr>
              <a:spLocks noChangeArrowheads="1"/>
            </p:cNvSpPr>
            <p:nvPr/>
          </p:nvSpPr>
          <p:spPr bwMode="auto">
            <a:xfrm>
              <a:off x="1488" y="3024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64" name="Line 12"/>
            <p:cNvSpPr>
              <a:spLocks noChangeShapeType="1"/>
            </p:cNvSpPr>
            <p:nvPr/>
          </p:nvSpPr>
          <p:spPr bwMode="auto">
            <a:xfrm flipV="1">
              <a:off x="1728" y="2016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65" name="Line 13"/>
            <p:cNvSpPr>
              <a:spLocks noChangeShapeType="1"/>
            </p:cNvSpPr>
            <p:nvPr/>
          </p:nvSpPr>
          <p:spPr bwMode="auto">
            <a:xfrm>
              <a:off x="1728" y="249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66" name="Line 14"/>
            <p:cNvSpPr>
              <a:spLocks noChangeShapeType="1"/>
            </p:cNvSpPr>
            <p:nvPr/>
          </p:nvSpPr>
          <p:spPr bwMode="auto">
            <a:xfrm flipV="1">
              <a:off x="1728" y="2976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67" name="Line 15"/>
            <p:cNvSpPr>
              <a:spLocks noChangeShapeType="1"/>
            </p:cNvSpPr>
            <p:nvPr/>
          </p:nvSpPr>
          <p:spPr bwMode="auto">
            <a:xfrm>
              <a:off x="1728" y="3168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68" name="Text Box 16"/>
            <p:cNvSpPr txBox="1">
              <a:spLocks noChangeArrowheads="1"/>
            </p:cNvSpPr>
            <p:nvPr/>
          </p:nvSpPr>
          <p:spPr bwMode="auto">
            <a:xfrm>
              <a:off x="1824" y="18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1M</a:t>
              </a:r>
            </a:p>
          </p:txBody>
        </p:sp>
        <p:sp>
          <p:nvSpPr>
            <p:cNvPr id="46169" name="Text Box 17"/>
            <p:cNvSpPr txBox="1">
              <a:spLocks noChangeArrowheads="1"/>
            </p:cNvSpPr>
            <p:nvPr/>
          </p:nvSpPr>
          <p:spPr bwMode="auto">
            <a:xfrm>
              <a:off x="1920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70" name="Text Box 18"/>
            <p:cNvSpPr txBox="1">
              <a:spLocks noChangeArrowheads="1"/>
            </p:cNvSpPr>
            <p:nvPr/>
          </p:nvSpPr>
          <p:spPr bwMode="auto">
            <a:xfrm>
              <a:off x="1296" y="201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.89</a:t>
              </a:r>
            </a:p>
          </p:txBody>
        </p:sp>
        <p:sp>
          <p:nvSpPr>
            <p:cNvPr id="46171" name="Text Box 19"/>
            <p:cNvSpPr txBox="1">
              <a:spLocks noChangeArrowheads="1"/>
            </p:cNvSpPr>
            <p:nvPr/>
          </p:nvSpPr>
          <p:spPr bwMode="auto">
            <a:xfrm>
              <a:off x="1536" y="254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.01</a:t>
              </a:r>
            </a:p>
          </p:txBody>
        </p:sp>
        <p:sp>
          <p:nvSpPr>
            <p:cNvPr id="46172" name="Text Box 20"/>
            <p:cNvSpPr txBox="1">
              <a:spLocks noChangeArrowheads="1"/>
            </p:cNvSpPr>
            <p:nvPr/>
          </p:nvSpPr>
          <p:spPr bwMode="auto">
            <a:xfrm>
              <a:off x="1488" y="288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</a:t>
              </a:r>
            </a:p>
          </p:txBody>
        </p:sp>
        <p:sp>
          <p:nvSpPr>
            <p:cNvPr id="46173" name="Text Box 21"/>
            <p:cNvSpPr txBox="1">
              <a:spLocks noChangeArrowheads="1"/>
            </p:cNvSpPr>
            <p:nvPr/>
          </p:nvSpPr>
          <p:spPr bwMode="auto">
            <a:xfrm>
              <a:off x="1488" y="32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74" name="Text Box 22"/>
            <p:cNvSpPr txBox="1">
              <a:spLocks noChangeArrowheads="1"/>
            </p:cNvSpPr>
            <p:nvPr/>
          </p:nvSpPr>
          <p:spPr bwMode="auto">
            <a:xfrm>
              <a:off x="1920" y="28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1M</a:t>
              </a:r>
            </a:p>
          </p:txBody>
        </p:sp>
        <p:sp>
          <p:nvSpPr>
            <p:cNvPr id="46175" name="Text Box 23"/>
            <p:cNvSpPr txBox="1">
              <a:spLocks noChangeArrowheads="1"/>
            </p:cNvSpPr>
            <p:nvPr/>
          </p:nvSpPr>
          <p:spPr bwMode="auto">
            <a:xfrm>
              <a:off x="1920" y="326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76" name="Line 27"/>
            <p:cNvSpPr>
              <a:spLocks noChangeShapeType="1"/>
            </p:cNvSpPr>
            <p:nvPr/>
          </p:nvSpPr>
          <p:spPr bwMode="auto">
            <a:xfrm flipV="1">
              <a:off x="1728" y="2352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77" name="Text Box 28"/>
            <p:cNvSpPr txBox="1">
              <a:spLocks noChangeArrowheads="1"/>
            </p:cNvSpPr>
            <p:nvPr/>
          </p:nvSpPr>
          <p:spPr bwMode="auto">
            <a:xfrm>
              <a:off x="1536" y="220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.10</a:t>
              </a:r>
            </a:p>
          </p:txBody>
        </p:sp>
        <p:sp>
          <p:nvSpPr>
            <p:cNvPr id="46178" name="Text Box 29"/>
            <p:cNvSpPr txBox="1">
              <a:spLocks noChangeArrowheads="1"/>
            </p:cNvSpPr>
            <p:nvPr/>
          </p:nvSpPr>
          <p:spPr bwMode="auto">
            <a:xfrm>
              <a:off x="1920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5M</a:t>
              </a: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5486400" y="3124200"/>
            <a:ext cx="2819400" cy="2286000"/>
            <a:chOff x="3168" y="1968"/>
            <a:chExt cx="1776" cy="1440"/>
          </a:xfrm>
        </p:grpSpPr>
        <p:sp>
          <p:nvSpPr>
            <p:cNvPr id="46138" name="Rectangle 31"/>
            <p:cNvSpPr>
              <a:spLocks noChangeArrowheads="1"/>
            </p:cNvSpPr>
            <p:nvPr/>
          </p:nvSpPr>
          <p:spPr bwMode="auto">
            <a:xfrm>
              <a:off x="3216" y="2640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39" name="Line 32"/>
            <p:cNvSpPr>
              <a:spLocks noChangeShapeType="1"/>
            </p:cNvSpPr>
            <p:nvPr/>
          </p:nvSpPr>
          <p:spPr bwMode="auto">
            <a:xfrm flipV="1">
              <a:off x="3408" y="2400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40" name="Line 33"/>
            <p:cNvSpPr>
              <a:spLocks noChangeShapeType="1"/>
            </p:cNvSpPr>
            <p:nvPr/>
          </p:nvSpPr>
          <p:spPr bwMode="auto">
            <a:xfrm>
              <a:off x="3408" y="2784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41" name="Oval 34"/>
            <p:cNvSpPr>
              <a:spLocks noChangeArrowheads="1"/>
            </p:cNvSpPr>
            <p:nvPr/>
          </p:nvSpPr>
          <p:spPr bwMode="auto">
            <a:xfrm>
              <a:off x="3840" y="2208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42" name="Oval 35"/>
            <p:cNvSpPr>
              <a:spLocks noChangeArrowheads="1"/>
            </p:cNvSpPr>
            <p:nvPr/>
          </p:nvSpPr>
          <p:spPr bwMode="auto">
            <a:xfrm>
              <a:off x="3840" y="2880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43" name="Line 36"/>
            <p:cNvSpPr>
              <a:spLocks noChangeShapeType="1"/>
            </p:cNvSpPr>
            <p:nvPr/>
          </p:nvSpPr>
          <p:spPr bwMode="auto">
            <a:xfrm flipV="1">
              <a:off x="4080" y="2112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44" name="Line 37"/>
            <p:cNvSpPr>
              <a:spLocks noChangeShapeType="1"/>
            </p:cNvSpPr>
            <p:nvPr/>
          </p:nvSpPr>
          <p:spPr bwMode="auto">
            <a:xfrm>
              <a:off x="4080" y="2352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45" name="Line 38"/>
            <p:cNvSpPr>
              <a:spLocks noChangeShapeType="1"/>
            </p:cNvSpPr>
            <p:nvPr/>
          </p:nvSpPr>
          <p:spPr bwMode="auto">
            <a:xfrm flipV="1">
              <a:off x="4080" y="2832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46" name="Line 39"/>
            <p:cNvSpPr>
              <a:spLocks noChangeShapeType="1"/>
            </p:cNvSpPr>
            <p:nvPr/>
          </p:nvSpPr>
          <p:spPr bwMode="auto">
            <a:xfrm>
              <a:off x="4080" y="3024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47" name="Text Box 40"/>
            <p:cNvSpPr txBox="1">
              <a:spLocks noChangeArrowheads="1"/>
            </p:cNvSpPr>
            <p:nvPr/>
          </p:nvSpPr>
          <p:spPr bwMode="auto">
            <a:xfrm>
              <a:off x="4272" y="19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5M</a:t>
              </a:r>
            </a:p>
          </p:txBody>
        </p:sp>
        <p:sp>
          <p:nvSpPr>
            <p:cNvPr id="46148" name="Text Box 41"/>
            <p:cNvSpPr txBox="1">
              <a:spLocks noChangeArrowheads="1"/>
            </p:cNvSpPr>
            <p:nvPr/>
          </p:nvSpPr>
          <p:spPr bwMode="auto">
            <a:xfrm>
              <a:off x="4272" y="23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0M</a:t>
              </a:r>
            </a:p>
          </p:txBody>
        </p:sp>
        <p:sp>
          <p:nvSpPr>
            <p:cNvPr id="46149" name="Text Box 42"/>
            <p:cNvSpPr txBox="1">
              <a:spLocks noChangeArrowheads="1"/>
            </p:cNvSpPr>
            <p:nvPr/>
          </p:nvSpPr>
          <p:spPr bwMode="auto">
            <a:xfrm>
              <a:off x="3888" y="19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.10</a:t>
              </a:r>
            </a:p>
          </p:txBody>
        </p:sp>
        <p:sp>
          <p:nvSpPr>
            <p:cNvPr id="46150" name="Text Box 43"/>
            <p:cNvSpPr txBox="1">
              <a:spLocks noChangeArrowheads="1"/>
            </p:cNvSpPr>
            <p:nvPr/>
          </p:nvSpPr>
          <p:spPr bwMode="auto">
            <a:xfrm>
              <a:off x="3888" y="240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.90</a:t>
              </a:r>
            </a:p>
          </p:txBody>
        </p:sp>
        <p:sp>
          <p:nvSpPr>
            <p:cNvPr id="46151" name="Text Box 44"/>
            <p:cNvSpPr txBox="1">
              <a:spLocks noChangeArrowheads="1"/>
            </p:cNvSpPr>
            <p:nvPr/>
          </p:nvSpPr>
          <p:spPr bwMode="auto">
            <a:xfrm>
              <a:off x="3840" y="273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.11</a:t>
              </a:r>
            </a:p>
          </p:txBody>
        </p:sp>
        <p:sp>
          <p:nvSpPr>
            <p:cNvPr id="46152" name="Text Box 45"/>
            <p:cNvSpPr txBox="1">
              <a:spLocks noChangeArrowheads="1"/>
            </p:cNvSpPr>
            <p:nvPr/>
          </p:nvSpPr>
          <p:spPr bwMode="auto">
            <a:xfrm>
              <a:off x="3840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.89</a:t>
              </a:r>
            </a:p>
          </p:txBody>
        </p:sp>
        <p:sp>
          <p:nvSpPr>
            <p:cNvPr id="46153" name="Text Box 46"/>
            <p:cNvSpPr txBox="1">
              <a:spLocks noChangeArrowheads="1"/>
            </p:cNvSpPr>
            <p:nvPr/>
          </p:nvSpPr>
          <p:spPr bwMode="auto">
            <a:xfrm>
              <a:off x="4272" y="268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1M</a:t>
              </a:r>
            </a:p>
          </p:txBody>
        </p:sp>
        <p:sp>
          <p:nvSpPr>
            <p:cNvPr id="46154" name="Text Box 47"/>
            <p:cNvSpPr txBox="1">
              <a:spLocks noChangeArrowheads="1"/>
            </p:cNvSpPr>
            <p:nvPr/>
          </p:nvSpPr>
          <p:spPr bwMode="auto">
            <a:xfrm>
              <a:off x="4272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0M</a:t>
              </a:r>
            </a:p>
          </p:txBody>
        </p:sp>
        <p:sp>
          <p:nvSpPr>
            <p:cNvPr id="46155" name="Text Box 48"/>
            <p:cNvSpPr txBox="1">
              <a:spLocks noChangeArrowheads="1"/>
            </p:cNvSpPr>
            <p:nvPr/>
          </p:nvSpPr>
          <p:spPr bwMode="auto">
            <a:xfrm>
              <a:off x="3168" y="225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A’</a:t>
              </a:r>
            </a:p>
          </p:txBody>
        </p:sp>
        <p:sp>
          <p:nvSpPr>
            <p:cNvPr id="46156" name="Text Box 49"/>
            <p:cNvSpPr txBox="1">
              <a:spLocks noChangeArrowheads="1"/>
            </p:cNvSpPr>
            <p:nvPr/>
          </p:nvSpPr>
          <p:spPr bwMode="auto">
            <a:xfrm>
              <a:off x="3168" y="302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B’</a:t>
              </a:r>
            </a:p>
          </p:txBody>
        </p:sp>
      </p:grpSp>
      <p:grpSp>
        <p:nvGrpSpPr>
          <p:cNvPr id="4" name="Group 79"/>
          <p:cNvGrpSpPr>
            <a:grpSpLocks/>
          </p:cNvGrpSpPr>
          <p:nvPr/>
        </p:nvGrpSpPr>
        <p:grpSpPr bwMode="auto">
          <a:xfrm>
            <a:off x="3352800" y="3733800"/>
            <a:ext cx="3352800" cy="3124200"/>
            <a:chOff x="1392" y="1872"/>
            <a:chExt cx="2112" cy="1968"/>
          </a:xfrm>
        </p:grpSpPr>
        <p:sp>
          <p:nvSpPr>
            <p:cNvPr id="46113" name="Rectangle 80"/>
            <p:cNvSpPr>
              <a:spLocks noChangeArrowheads="1"/>
            </p:cNvSpPr>
            <p:nvPr/>
          </p:nvSpPr>
          <p:spPr bwMode="auto">
            <a:xfrm>
              <a:off x="1488" y="2784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14" name="Line 81"/>
            <p:cNvSpPr>
              <a:spLocks noChangeShapeType="1"/>
            </p:cNvSpPr>
            <p:nvPr/>
          </p:nvSpPr>
          <p:spPr bwMode="auto">
            <a:xfrm flipV="1">
              <a:off x="1680" y="2544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15" name="Line 82"/>
            <p:cNvSpPr>
              <a:spLocks noChangeShapeType="1"/>
            </p:cNvSpPr>
            <p:nvPr/>
          </p:nvSpPr>
          <p:spPr bwMode="auto">
            <a:xfrm>
              <a:off x="1680" y="2928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16" name="Oval 83"/>
            <p:cNvSpPr>
              <a:spLocks noChangeArrowheads="1"/>
            </p:cNvSpPr>
            <p:nvPr/>
          </p:nvSpPr>
          <p:spPr bwMode="auto">
            <a:xfrm>
              <a:off x="2112" y="2352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17" name="Oval 84"/>
            <p:cNvSpPr>
              <a:spLocks noChangeArrowheads="1"/>
            </p:cNvSpPr>
            <p:nvPr/>
          </p:nvSpPr>
          <p:spPr bwMode="auto">
            <a:xfrm>
              <a:off x="2112" y="3024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118" name="Line 85"/>
            <p:cNvSpPr>
              <a:spLocks noChangeShapeType="1"/>
            </p:cNvSpPr>
            <p:nvPr/>
          </p:nvSpPr>
          <p:spPr bwMode="auto">
            <a:xfrm flipV="1">
              <a:off x="2352" y="2016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19" name="Line 86"/>
            <p:cNvSpPr>
              <a:spLocks noChangeShapeType="1"/>
            </p:cNvSpPr>
            <p:nvPr/>
          </p:nvSpPr>
          <p:spPr bwMode="auto">
            <a:xfrm>
              <a:off x="2352" y="2496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20" name="Line 87"/>
            <p:cNvSpPr>
              <a:spLocks noChangeShapeType="1"/>
            </p:cNvSpPr>
            <p:nvPr/>
          </p:nvSpPr>
          <p:spPr bwMode="auto">
            <a:xfrm flipV="1">
              <a:off x="2352" y="2976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21" name="Line 88"/>
            <p:cNvSpPr>
              <a:spLocks noChangeShapeType="1"/>
            </p:cNvSpPr>
            <p:nvPr/>
          </p:nvSpPr>
          <p:spPr bwMode="auto">
            <a:xfrm>
              <a:off x="2352" y="3168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22" name="Text Box 89"/>
            <p:cNvSpPr txBox="1">
              <a:spLocks noChangeArrowheads="1"/>
            </p:cNvSpPr>
            <p:nvPr/>
          </p:nvSpPr>
          <p:spPr bwMode="auto">
            <a:xfrm>
              <a:off x="2448" y="187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1M</a:t>
              </a:r>
            </a:p>
          </p:txBody>
        </p:sp>
        <p:sp>
          <p:nvSpPr>
            <p:cNvPr id="46123" name="Text Box 90"/>
            <p:cNvSpPr txBox="1">
              <a:spLocks noChangeArrowheads="1"/>
            </p:cNvSpPr>
            <p:nvPr/>
          </p:nvSpPr>
          <p:spPr bwMode="auto">
            <a:xfrm>
              <a:off x="2544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24" name="Text Box 91"/>
            <p:cNvSpPr txBox="1">
              <a:spLocks noChangeArrowheads="1"/>
            </p:cNvSpPr>
            <p:nvPr/>
          </p:nvSpPr>
          <p:spPr bwMode="auto">
            <a:xfrm>
              <a:off x="1920" y="201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.89</a:t>
              </a:r>
            </a:p>
          </p:txBody>
        </p:sp>
        <p:sp>
          <p:nvSpPr>
            <p:cNvPr id="46125" name="Text Box 92"/>
            <p:cNvSpPr txBox="1">
              <a:spLocks noChangeArrowheads="1"/>
            </p:cNvSpPr>
            <p:nvPr/>
          </p:nvSpPr>
          <p:spPr bwMode="auto">
            <a:xfrm>
              <a:off x="2160" y="254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.01</a:t>
              </a:r>
            </a:p>
          </p:txBody>
        </p:sp>
        <p:sp>
          <p:nvSpPr>
            <p:cNvPr id="46126" name="Text Box 93"/>
            <p:cNvSpPr txBox="1">
              <a:spLocks noChangeArrowheads="1"/>
            </p:cNvSpPr>
            <p:nvPr/>
          </p:nvSpPr>
          <p:spPr bwMode="auto">
            <a:xfrm>
              <a:off x="2112" y="288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dirty="0"/>
                <a:t>.11</a:t>
              </a:r>
            </a:p>
          </p:txBody>
        </p:sp>
        <p:sp>
          <p:nvSpPr>
            <p:cNvPr id="46127" name="Text Box 94"/>
            <p:cNvSpPr txBox="1">
              <a:spLocks noChangeArrowheads="1"/>
            </p:cNvSpPr>
            <p:nvPr/>
          </p:nvSpPr>
          <p:spPr bwMode="auto">
            <a:xfrm>
              <a:off x="1968" y="33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28" name="Text Box 95"/>
            <p:cNvSpPr txBox="1">
              <a:spLocks noChangeArrowheads="1"/>
            </p:cNvSpPr>
            <p:nvPr/>
          </p:nvSpPr>
          <p:spPr bwMode="auto">
            <a:xfrm>
              <a:off x="2544" y="28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1M</a:t>
              </a:r>
            </a:p>
          </p:txBody>
        </p:sp>
        <p:sp>
          <p:nvSpPr>
            <p:cNvPr id="46129" name="Text Box 96"/>
            <p:cNvSpPr txBox="1">
              <a:spLocks noChangeArrowheads="1"/>
            </p:cNvSpPr>
            <p:nvPr/>
          </p:nvSpPr>
          <p:spPr bwMode="auto">
            <a:xfrm>
              <a:off x="2400" y="355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30" name="Line 97"/>
            <p:cNvSpPr>
              <a:spLocks noChangeShapeType="1"/>
            </p:cNvSpPr>
            <p:nvPr/>
          </p:nvSpPr>
          <p:spPr bwMode="auto">
            <a:xfrm flipV="1">
              <a:off x="2352" y="2352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31" name="Text Box 98"/>
            <p:cNvSpPr txBox="1">
              <a:spLocks noChangeArrowheads="1"/>
            </p:cNvSpPr>
            <p:nvPr/>
          </p:nvSpPr>
          <p:spPr bwMode="auto">
            <a:xfrm>
              <a:off x="2160" y="220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.10</a:t>
              </a:r>
            </a:p>
          </p:txBody>
        </p:sp>
        <p:sp>
          <p:nvSpPr>
            <p:cNvPr id="46132" name="Text Box 99"/>
            <p:cNvSpPr txBox="1">
              <a:spLocks noChangeArrowheads="1"/>
            </p:cNvSpPr>
            <p:nvPr/>
          </p:nvSpPr>
          <p:spPr bwMode="auto">
            <a:xfrm>
              <a:off x="2544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 dirty="0"/>
                <a:t>5M</a:t>
              </a:r>
            </a:p>
          </p:txBody>
        </p:sp>
        <p:sp>
          <p:nvSpPr>
            <p:cNvPr id="46133" name="Line 100"/>
            <p:cNvSpPr>
              <a:spLocks noChangeShapeType="1"/>
            </p:cNvSpPr>
            <p:nvPr/>
          </p:nvSpPr>
          <p:spPr bwMode="auto">
            <a:xfrm>
              <a:off x="2400" y="3168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34" name="Text Box 101"/>
            <p:cNvSpPr txBox="1">
              <a:spLocks noChangeArrowheads="1"/>
            </p:cNvSpPr>
            <p:nvPr/>
          </p:nvSpPr>
          <p:spPr bwMode="auto">
            <a:xfrm>
              <a:off x="2304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.89</a:t>
              </a:r>
            </a:p>
          </p:txBody>
        </p:sp>
        <p:sp>
          <p:nvSpPr>
            <p:cNvPr id="46135" name="Text Box 102"/>
            <p:cNvSpPr txBox="1">
              <a:spLocks noChangeArrowheads="1"/>
            </p:cNvSpPr>
            <p:nvPr/>
          </p:nvSpPr>
          <p:spPr bwMode="auto">
            <a:xfrm>
              <a:off x="2832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1M</a:t>
              </a:r>
            </a:p>
          </p:txBody>
        </p:sp>
        <p:sp>
          <p:nvSpPr>
            <p:cNvPr id="46136" name="Text Box 103"/>
            <p:cNvSpPr txBox="1">
              <a:spLocks noChangeArrowheads="1"/>
            </p:cNvSpPr>
            <p:nvPr/>
          </p:nvSpPr>
          <p:spPr bwMode="auto">
            <a:xfrm>
              <a:off x="1440" y="230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</a:t>
              </a:r>
            </a:p>
          </p:txBody>
        </p:sp>
        <p:sp>
          <p:nvSpPr>
            <p:cNvPr id="46137" name="Text Box 104"/>
            <p:cNvSpPr txBox="1">
              <a:spLocks noChangeArrowheads="1"/>
            </p:cNvSpPr>
            <p:nvPr/>
          </p:nvSpPr>
          <p:spPr bwMode="auto">
            <a:xfrm>
              <a:off x="1392" y="31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</a:t>
              </a:r>
            </a:p>
          </p:txBody>
        </p:sp>
      </p:grpSp>
      <p:grpSp>
        <p:nvGrpSpPr>
          <p:cNvPr id="5" name="Group 157"/>
          <p:cNvGrpSpPr>
            <a:grpSpLocks/>
          </p:cNvGrpSpPr>
          <p:nvPr/>
        </p:nvGrpSpPr>
        <p:grpSpPr bwMode="auto">
          <a:xfrm>
            <a:off x="6096000" y="3048000"/>
            <a:ext cx="3352800" cy="3124200"/>
            <a:chOff x="3120" y="1488"/>
            <a:chExt cx="2112" cy="1968"/>
          </a:xfrm>
        </p:grpSpPr>
        <p:sp>
          <p:nvSpPr>
            <p:cNvPr id="46088" name="Text Box 158"/>
            <p:cNvSpPr txBox="1">
              <a:spLocks noChangeArrowheads="1"/>
            </p:cNvSpPr>
            <p:nvPr/>
          </p:nvSpPr>
          <p:spPr bwMode="auto">
            <a:xfrm>
              <a:off x="4560" y="278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089" name="Rectangle 159"/>
            <p:cNvSpPr>
              <a:spLocks noChangeArrowheads="1"/>
            </p:cNvSpPr>
            <p:nvPr/>
          </p:nvSpPr>
          <p:spPr bwMode="auto">
            <a:xfrm>
              <a:off x="3216" y="2400"/>
              <a:ext cx="192" cy="288"/>
            </a:xfrm>
            <a:prstGeom prst="rect">
              <a:avLst/>
            </a:prstGeom>
            <a:noFill/>
            <a:ln w="9525" algn="ctr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090" name="Line 160"/>
            <p:cNvSpPr>
              <a:spLocks noChangeShapeType="1"/>
            </p:cNvSpPr>
            <p:nvPr/>
          </p:nvSpPr>
          <p:spPr bwMode="auto">
            <a:xfrm flipV="1">
              <a:off x="3408" y="2160"/>
              <a:ext cx="432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1" name="Line 161"/>
            <p:cNvSpPr>
              <a:spLocks noChangeShapeType="1"/>
            </p:cNvSpPr>
            <p:nvPr/>
          </p:nvSpPr>
          <p:spPr bwMode="auto">
            <a:xfrm>
              <a:off x="3408" y="2544"/>
              <a:ext cx="432" cy="24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2" name="Oval 162"/>
            <p:cNvSpPr>
              <a:spLocks noChangeArrowheads="1"/>
            </p:cNvSpPr>
            <p:nvPr/>
          </p:nvSpPr>
          <p:spPr bwMode="auto">
            <a:xfrm>
              <a:off x="3840" y="1968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093" name="Oval 163"/>
            <p:cNvSpPr>
              <a:spLocks noChangeArrowheads="1"/>
            </p:cNvSpPr>
            <p:nvPr/>
          </p:nvSpPr>
          <p:spPr bwMode="auto">
            <a:xfrm>
              <a:off x="3840" y="2640"/>
              <a:ext cx="240" cy="288"/>
            </a:xfrm>
            <a:prstGeom prst="ellipse">
              <a:avLst/>
            </a:prstGeom>
            <a:noFill/>
            <a:ln w="9525" algn="ctr">
              <a:solidFill>
                <a:srgbClr val="000000"/>
              </a:solidFill>
              <a:round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>
                <a:spcBef>
                  <a:spcPct val="50000"/>
                </a:spcBef>
                <a:buClr>
                  <a:schemeClr val="tx1"/>
                </a:buClr>
                <a:buSzPct val="75000"/>
              </a:pPr>
              <a:endParaRPr lang="en-US"/>
            </a:p>
          </p:txBody>
        </p:sp>
        <p:sp>
          <p:nvSpPr>
            <p:cNvPr id="46094" name="Line 164"/>
            <p:cNvSpPr>
              <a:spLocks noChangeShapeType="1"/>
            </p:cNvSpPr>
            <p:nvPr/>
          </p:nvSpPr>
          <p:spPr bwMode="auto">
            <a:xfrm flipV="1">
              <a:off x="4080" y="1632"/>
              <a:ext cx="288" cy="48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5" name="Line 165"/>
            <p:cNvSpPr>
              <a:spLocks noChangeShapeType="1"/>
            </p:cNvSpPr>
            <p:nvPr/>
          </p:nvSpPr>
          <p:spPr bwMode="auto">
            <a:xfrm>
              <a:off x="4080" y="2112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6" name="Line 166"/>
            <p:cNvSpPr>
              <a:spLocks noChangeShapeType="1"/>
            </p:cNvSpPr>
            <p:nvPr/>
          </p:nvSpPr>
          <p:spPr bwMode="auto">
            <a:xfrm flipV="1">
              <a:off x="4080" y="2592"/>
              <a:ext cx="432" cy="19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7" name="Line 167"/>
            <p:cNvSpPr>
              <a:spLocks noChangeShapeType="1"/>
            </p:cNvSpPr>
            <p:nvPr/>
          </p:nvSpPr>
          <p:spPr bwMode="auto">
            <a:xfrm>
              <a:off x="4080" y="2784"/>
              <a:ext cx="336" cy="38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098" name="Text Box 168"/>
            <p:cNvSpPr txBox="1">
              <a:spLocks noChangeArrowheads="1"/>
            </p:cNvSpPr>
            <p:nvPr/>
          </p:nvSpPr>
          <p:spPr bwMode="auto">
            <a:xfrm>
              <a:off x="4176" y="148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099" name="Text Box 169"/>
            <p:cNvSpPr txBox="1">
              <a:spLocks noChangeArrowheads="1"/>
            </p:cNvSpPr>
            <p:nvPr/>
          </p:nvSpPr>
          <p:spPr bwMode="auto">
            <a:xfrm>
              <a:off x="4272" y="211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00" name="Text Box 170"/>
            <p:cNvSpPr txBox="1">
              <a:spLocks noChangeArrowheads="1"/>
            </p:cNvSpPr>
            <p:nvPr/>
          </p:nvSpPr>
          <p:spPr bwMode="auto">
            <a:xfrm>
              <a:off x="3648" y="1632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.89</a:t>
              </a:r>
            </a:p>
          </p:txBody>
        </p:sp>
        <p:sp>
          <p:nvSpPr>
            <p:cNvPr id="46101" name="Text Box 171"/>
            <p:cNvSpPr txBox="1">
              <a:spLocks noChangeArrowheads="1"/>
            </p:cNvSpPr>
            <p:nvPr/>
          </p:nvSpPr>
          <p:spPr bwMode="auto">
            <a:xfrm>
              <a:off x="3888" y="216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.01</a:t>
              </a:r>
            </a:p>
          </p:txBody>
        </p:sp>
        <p:sp>
          <p:nvSpPr>
            <p:cNvPr id="46102" name="Text Box 172"/>
            <p:cNvSpPr txBox="1">
              <a:spLocks noChangeArrowheads="1"/>
            </p:cNvSpPr>
            <p:nvPr/>
          </p:nvSpPr>
          <p:spPr bwMode="auto">
            <a:xfrm>
              <a:off x="3840" y="249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.11</a:t>
              </a:r>
            </a:p>
          </p:txBody>
        </p:sp>
        <p:sp>
          <p:nvSpPr>
            <p:cNvPr id="46103" name="Text Box 173"/>
            <p:cNvSpPr txBox="1">
              <a:spLocks noChangeArrowheads="1"/>
            </p:cNvSpPr>
            <p:nvPr/>
          </p:nvSpPr>
          <p:spPr bwMode="auto">
            <a:xfrm>
              <a:off x="3696" y="297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04" name="Text Box 174"/>
            <p:cNvSpPr txBox="1">
              <a:spLocks noChangeArrowheads="1"/>
            </p:cNvSpPr>
            <p:nvPr/>
          </p:nvSpPr>
          <p:spPr bwMode="auto">
            <a:xfrm>
              <a:off x="4272" y="244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1M</a:t>
              </a:r>
            </a:p>
          </p:txBody>
        </p:sp>
        <p:sp>
          <p:nvSpPr>
            <p:cNvPr id="46105" name="Text Box 175"/>
            <p:cNvSpPr txBox="1">
              <a:spLocks noChangeArrowheads="1"/>
            </p:cNvSpPr>
            <p:nvPr/>
          </p:nvSpPr>
          <p:spPr bwMode="auto">
            <a:xfrm>
              <a:off x="4128" y="3168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0</a:t>
              </a:r>
            </a:p>
          </p:txBody>
        </p:sp>
        <p:sp>
          <p:nvSpPr>
            <p:cNvPr id="46106" name="Line 176"/>
            <p:cNvSpPr>
              <a:spLocks noChangeShapeType="1"/>
            </p:cNvSpPr>
            <p:nvPr/>
          </p:nvSpPr>
          <p:spPr bwMode="auto">
            <a:xfrm flipV="1">
              <a:off x="4080" y="1968"/>
              <a:ext cx="432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07" name="Text Box 177"/>
            <p:cNvSpPr txBox="1">
              <a:spLocks noChangeArrowheads="1"/>
            </p:cNvSpPr>
            <p:nvPr/>
          </p:nvSpPr>
          <p:spPr bwMode="auto">
            <a:xfrm>
              <a:off x="3888" y="1824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.10</a:t>
              </a:r>
            </a:p>
          </p:txBody>
        </p:sp>
        <p:sp>
          <p:nvSpPr>
            <p:cNvPr id="46108" name="Text Box 178"/>
            <p:cNvSpPr txBox="1">
              <a:spLocks noChangeArrowheads="1"/>
            </p:cNvSpPr>
            <p:nvPr/>
          </p:nvSpPr>
          <p:spPr bwMode="auto">
            <a:xfrm>
              <a:off x="4272" y="177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5M</a:t>
              </a:r>
            </a:p>
          </p:txBody>
        </p:sp>
        <p:sp>
          <p:nvSpPr>
            <p:cNvPr id="46109" name="Line 179"/>
            <p:cNvSpPr>
              <a:spLocks noChangeShapeType="1"/>
            </p:cNvSpPr>
            <p:nvPr/>
          </p:nvSpPr>
          <p:spPr bwMode="auto">
            <a:xfrm>
              <a:off x="4128" y="2784"/>
              <a:ext cx="624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oval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6110" name="Text Box 180"/>
            <p:cNvSpPr txBox="1">
              <a:spLocks noChangeArrowheads="1"/>
            </p:cNvSpPr>
            <p:nvPr/>
          </p:nvSpPr>
          <p:spPr bwMode="auto">
            <a:xfrm>
              <a:off x="4032" y="273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.89</a:t>
              </a:r>
            </a:p>
          </p:txBody>
        </p:sp>
        <p:sp>
          <p:nvSpPr>
            <p:cNvPr id="46111" name="Text Box 181"/>
            <p:cNvSpPr txBox="1">
              <a:spLocks noChangeArrowheads="1"/>
            </p:cNvSpPr>
            <p:nvPr/>
          </p:nvSpPr>
          <p:spPr bwMode="auto">
            <a:xfrm>
              <a:off x="3168" y="1920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A’</a:t>
              </a:r>
            </a:p>
          </p:txBody>
        </p:sp>
        <p:sp>
          <p:nvSpPr>
            <p:cNvPr id="46112" name="Text Box 182"/>
            <p:cNvSpPr txBox="1">
              <a:spLocks noChangeArrowheads="1"/>
            </p:cNvSpPr>
            <p:nvPr/>
          </p:nvSpPr>
          <p:spPr bwMode="auto">
            <a:xfrm>
              <a:off x="3120" y="2736"/>
              <a:ext cx="672" cy="28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lIns="0" tIns="0" bIns="0"/>
            <a:lstStyle/>
            <a:p>
              <a:pPr marL="742950" indent="-285750">
                <a:spcBef>
                  <a:spcPct val="50000"/>
                </a:spcBef>
                <a:buClr>
                  <a:schemeClr val="tx1"/>
                </a:buClr>
                <a:buSzPct val="75000"/>
              </a:pPr>
              <a:r>
                <a:rPr lang="en-US"/>
                <a:t>B’</a:t>
              </a: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Birnbaum paradoxes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9530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2_ms01_1">
  <a:themeElements>
    <a:clrScheme name="ms01_1 1">
      <a:dk1>
        <a:srgbClr val="1D528D"/>
      </a:dk1>
      <a:lt1>
        <a:srgbClr val="FFFFFF"/>
      </a:lt1>
      <a:dk2>
        <a:srgbClr val="000000"/>
      </a:dk2>
      <a:lt2>
        <a:srgbClr val="CACACA"/>
      </a:lt2>
      <a:accent1>
        <a:srgbClr val="0099CC"/>
      </a:accent1>
      <a:accent2>
        <a:srgbClr val="BFA907"/>
      </a:accent2>
      <a:accent3>
        <a:srgbClr val="FFFFFF"/>
      </a:accent3>
      <a:accent4>
        <a:srgbClr val="174578"/>
      </a:accent4>
      <a:accent5>
        <a:srgbClr val="AACAE2"/>
      </a:accent5>
      <a:accent6>
        <a:srgbClr val="AD9906"/>
      </a:accent6>
      <a:hlink>
        <a:srgbClr val="6E81E0"/>
      </a:hlink>
      <a:folHlink>
        <a:srgbClr val="009999"/>
      </a:folHlink>
    </a:clrScheme>
    <a:fontScheme name="Zheng Wang 1">
      <a:majorFont>
        <a:latin typeface="Trebuchet MS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s01_1 1">
        <a:dk1>
          <a:srgbClr val="1D528D"/>
        </a:dk1>
        <a:lt1>
          <a:srgbClr val="FFFFFF"/>
        </a:lt1>
        <a:dk2>
          <a:srgbClr val="000000"/>
        </a:dk2>
        <a:lt2>
          <a:srgbClr val="CACACA"/>
        </a:lt2>
        <a:accent1>
          <a:srgbClr val="0099CC"/>
        </a:accent1>
        <a:accent2>
          <a:srgbClr val="BFA907"/>
        </a:accent2>
        <a:accent3>
          <a:srgbClr val="FFFFFF"/>
        </a:accent3>
        <a:accent4>
          <a:srgbClr val="174578"/>
        </a:accent4>
        <a:accent5>
          <a:srgbClr val="AACAE2"/>
        </a:accent5>
        <a:accent6>
          <a:srgbClr val="AD9906"/>
        </a:accent6>
        <a:hlink>
          <a:srgbClr val="6E81E0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2">
        <a:dk1>
          <a:srgbClr val="4E40A4"/>
        </a:dk1>
        <a:lt1>
          <a:srgbClr val="FFFFFF"/>
        </a:lt1>
        <a:dk2>
          <a:srgbClr val="000000"/>
        </a:dk2>
        <a:lt2>
          <a:srgbClr val="CACACA"/>
        </a:lt2>
        <a:accent1>
          <a:srgbClr val="8B65E9"/>
        </a:accent1>
        <a:accent2>
          <a:srgbClr val="008080"/>
        </a:accent2>
        <a:accent3>
          <a:srgbClr val="FFFFFF"/>
        </a:accent3>
        <a:accent4>
          <a:srgbClr val="41358B"/>
        </a:accent4>
        <a:accent5>
          <a:srgbClr val="C4B8F2"/>
        </a:accent5>
        <a:accent6>
          <a:srgbClr val="007373"/>
        </a:accent6>
        <a:hlink>
          <a:srgbClr val="0066CC"/>
        </a:hlink>
        <a:folHlink>
          <a:srgbClr val="8AB15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s01_1 3">
        <a:dk1>
          <a:srgbClr val="666699"/>
        </a:dk1>
        <a:lt1>
          <a:srgbClr val="FFFFFF"/>
        </a:lt1>
        <a:dk2>
          <a:srgbClr val="000000"/>
        </a:dk2>
        <a:lt2>
          <a:srgbClr val="CACACA"/>
        </a:lt2>
        <a:accent1>
          <a:srgbClr val="72B88E"/>
        </a:accent1>
        <a:accent2>
          <a:srgbClr val="C78DD7"/>
        </a:accent2>
        <a:accent3>
          <a:srgbClr val="FFFFFF"/>
        </a:accent3>
        <a:accent4>
          <a:srgbClr val="565682"/>
        </a:accent4>
        <a:accent5>
          <a:srgbClr val="BCD8C6"/>
        </a:accent5>
        <a:accent6>
          <a:srgbClr val="B47FC3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2899</TotalTime>
  <Words>2315</Words>
  <Application>Microsoft Macintosh PowerPoint</Application>
  <PresentationFormat>On-screen Show (4:3)</PresentationFormat>
  <Paragraphs>511</Paragraphs>
  <Slides>45</Slides>
  <Notes>22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45</vt:i4>
      </vt:variant>
    </vt:vector>
  </HeadingPairs>
  <TitlesOfParts>
    <vt:vector size="49" baseType="lpstr">
      <vt:lpstr>2_ms01_1</vt:lpstr>
      <vt:lpstr>Office Theme</vt:lpstr>
      <vt:lpstr>Image</vt:lpstr>
      <vt:lpstr>Equation</vt:lpstr>
      <vt:lpstr>Empirical Findings from Research on Decision Making under Risk &amp; Uncertainty</vt:lpstr>
      <vt:lpstr>Basic Empirical Findings of Risky Choice</vt:lpstr>
      <vt:lpstr>St Petersburg Paradox</vt:lpstr>
      <vt:lpstr>Expected value for St. Petersburg</vt:lpstr>
      <vt:lpstr>Daniel Bernoulli (1738)</vt:lpstr>
      <vt:lpstr>Allais (1953) Paradoxes</vt:lpstr>
      <vt:lpstr> Common Ratio Effect </vt:lpstr>
      <vt:lpstr>Common Consequence Effect </vt:lpstr>
      <vt:lpstr>Birnbaum paradoxes</vt:lpstr>
      <vt:lpstr>Branch Independence </vt:lpstr>
      <vt:lpstr>Branch Independence </vt:lpstr>
      <vt:lpstr>Stochastic Dominance &amp; Event Splitting</vt:lpstr>
      <vt:lpstr>First stage of Weighted Utility Models:  Nonlinear transformation of probabilities of outcomes </vt:lpstr>
      <vt:lpstr>Prospect Theory</vt:lpstr>
      <vt:lpstr>Utility &amp; Decision Weight Functions</vt:lpstr>
      <vt:lpstr>Proposed Weight Functions for Binary Outcomes</vt:lpstr>
      <vt:lpstr>Typical Decision Weight Functions</vt:lpstr>
      <vt:lpstr>Example: An application to the common consequence effect </vt:lpstr>
      <vt:lpstr>Fails Dominance</vt:lpstr>
      <vt:lpstr>Second stage of Weighted Utility Models:  Nonlinear transformation of cumulative probabilities</vt:lpstr>
      <vt:lpstr>How do weighted utility models work?</vt:lpstr>
      <vt:lpstr>How does this explain, for example,  violations of Branch Independence?</vt:lpstr>
      <vt:lpstr>Rank Dependent Utility Weights</vt:lpstr>
      <vt:lpstr>Decisions  Under Uncertainty</vt:lpstr>
      <vt:lpstr>Ellsberg Paradox</vt:lpstr>
      <vt:lpstr>Ellsberg Paradox</vt:lpstr>
      <vt:lpstr>Ellsberg Paradox Findings</vt:lpstr>
      <vt:lpstr>Problems for SEU theory</vt:lpstr>
      <vt:lpstr>Weighted Utility Model Analysis</vt:lpstr>
      <vt:lpstr>Relations between choice and prices</vt:lpstr>
      <vt:lpstr>Certainty Equivalent Procedure</vt:lpstr>
      <vt:lpstr>Preference Reversals Between Choice and Prices (Lichtenstein &amp; Slovic, 1971).</vt:lpstr>
      <vt:lpstr>Preference Reversals</vt:lpstr>
      <vt:lpstr>Savages’ Sure Thing Principle</vt:lpstr>
      <vt:lpstr>Tversky and Shafir  (1992, Psychological Science)</vt:lpstr>
      <vt:lpstr>Two Stage Decision Task used to Study Disjunction effect</vt:lpstr>
      <vt:lpstr>Disjunction Effect</vt:lpstr>
      <vt:lpstr>Reference point model</vt:lpstr>
      <vt:lpstr>Dynamic Consistency</vt:lpstr>
      <vt:lpstr>Drug Abuse Decision</vt:lpstr>
      <vt:lpstr>Barkan &amp; Busemeyer (2003, J. Behavior Dec Making)</vt:lpstr>
      <vt:lpstr>Two Stage Decision Task used to Study Dynamic Inconsistency effect</vt:lpstr>
      <vt:lpstr>Dynamic Inconsistency Effect</vt:lpstr>
      <vt:lpstr>PowerPoint Presentation</vt:lpstr>
      <vt:lpstr>Reference point model</vt:lpstr>
    </vt:vector>
  </TitlesOfParts>
  <Company>Indiana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Valence for Choice between Two Gambles</dc:title>
  <dc:creator>jbusemey</dc:creator>
  <cp:lastModifiedBy>Jerome Busemeyer</cp:lastModifiedBy>
  <cp:revision>179</cp:revision>
  <dcterms:created xsi:type="dcterms:W3CDTF">2003-05-11T13:26:16Z</dcterms:created>
  <dcterms:modified xsi:type="dcterms:W3CDTF">2015-09-10T18:23:27Z</dcterms:modified>
</cp:coreProperties>
</file>